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7" r:id="rId3"/>
    <p:sldId id="258" r:id="rId4"/>
    <p:sldId id="260" r:id="rId5"/>
    <p:sldId id="268" r:id="rId6"/>
    <p:sldId id="277" r:id="rId7"/>
    <p:sldId id="278" r:id="rId8"/>
    <p:sldId id="279" r:id="rId9"/>
    <p:sldId id="269" r:id="rId10"/>
    <p:sldId id="280" r:id="rId11"/>
    <p:sldId id="281" r:id="rId12"/>
    <p:sldId id="282" r:id="rId13"/>
    <p:sldId id="283" r:id="rId14"/>
    <p:sldId id="272" r:id="rId15"/>
    <p:sldId id="266" r:id="rId16"/>
    <p:sldId id="271" r:id="rId17"/>
    <p:sldId id="270" r:id="rId18"/>
    <p:sldId id="273" r:id="rId19"/>
    <p:sldId id="274" r:id="rId20"/>
  </p:sldIdLst>
  <p:sldSz cx="9144000" cy="5143500" type="screen16x9"/>
  <p:notesSz cx="6858000" cy="9144000"/>
  <p:embeddedFontLst>
    <p:embeddedFont>
      <p:font typeface="Average" panose="020B0604020202020204" charset="0"/>
      <p:regular r:id="rId22"/>
    </p:embeddedFont>
    <p:embeddedFont>
      <p:font typeface="Lato" panose="020B0604020202020204" charset="0"/>
      <p:regular r:id="rId23"/>
      <p:bold r:id="rId24"/>
      <p:italic r:id="rId25"/>
      <p:boldItalic r:id="rId26"/>
    </p:embeddedFont>
    <p:embeddedFont>
      <p:font typeface="Montserrat"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6" d="100"/>
          <a:sy n="106" d="100"/>
        </p:scale>
        <p:origin x="77"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f87997393_0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f87997393_0_1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f8799739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f87997393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f87997393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7997393_0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7997393_0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8799739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751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480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f87997393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slide" Target="slide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7"/>
          <p:cNvSpPr txBox="1">
            <a:spLocks noGrp="1"/>
          </p:cNvSpPr>
          <p:nvPr>
            <p:ph type="subTitle" idx="1"/>
          </p:nvPr>
        </p:nvSpPr>
        <p:spPr>
          <a:xfrm>
            <a:off x="7293934" y="3924925"/>
            <a:ext cx="1260715"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By: </a:t>
            </a:r>
            <a:r>
              <a:rPr lang="en-GB" sz="1600" dirty="0"/>
              <a:t>Group</a:t>
            </a:r>
            <a:r>
              <a:rPr lang="en-GB" dirty="0"/>
              <a:t> 1</a:t>
            </a:r>
            <a:endParaRPr dirty="0"/>
          </a:p>
        </p:txBody>
      </p:sp>
      <p:pic>
        <p:nvPicPr>
          <p:cNvPr id="3" name="Picture 2">
            <a:extLst>
              <a:ext uri="{FF2B5EF4-FFF2-40B4-BE49-F238E27FC236}">
                <a16:creationId xmlns:a16="http://schemas.microsoft.com/office/drawing/2014/main" id="{90E2F33B-A53F-4610-9A65-97F337D079C1}"/>
              </a:ext>
            </a:extLst>
          </p:cNvPr>
          <p:cNvPicPr>
            <a:picLocks noChangeAspect="1"/>
          </p:cNvPicPr>
          <p:nvPr/>
        </p:nvPicPr>
        <p:blipFill>
          <a:blip r:embed="rId3"/>
          <a:stretch>
            <a:fillRect/>
          </a:stretch>
        </p:blipFill>
        <p:spPr>
          <a:xfrm>
            <a:off x="3536057" y="1192166"/>
            <a:ext cx="3886400" cy="18161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9DE0-2301-46D9-95D2-4ED6219BC3D0}"/>
              </a:ext>
            </a:extLst>
          </p:cNvPr>
          <p:cNvSpPr>
            <a:spLocks noGrp="1"/>
          </p:cNvSpPr>
          <p:nvPr>
            <p:ph type="title"/>
          </p:nvPr>
        </p:nvSpPr>
        <p:spPr>
          <a:xfrm>
            <a:off x="674050" y="3542087"/>
            <a:ext cx="7872350" cy="1470900"/>
          </a:xfrm>
        </p:spPr>
        <p:txBody>
          <a:bodyPr/>
          <a:lstStyle/>
          <a:p>
            <a:r>
              <a:rPr lang="en-US" dirty="0">
                <a:solidFill>
                  <a:schemeClr val="tx1"/>
                </a:solidFill>
              </a:rPr>
              <a:t>Comments on the process of coding the front end.(design decisions, bootstrap)</a:t>
            </a:r>
          </a:p>
        </p:txBody>
      </p:sp>
      <p:sp>
        <p:nvSpPr>
          <p:cNvPr id="3" name="Title 2">
            <a:extLst>
              <a:ext uri="{FF2B5EF4-FFF2-40B4-BE49-F238E27FC236}">
                <a16:creationId xmlns:a16="http://schemas.microsoft.com/office/drawing/2014/main" id="{760EE99B-0A9F-42BF-B0C5-C7CACA3D64E3}"/>
              </a:ext>
            </a:extLst>
          </p:cNvPr>
          <p:cNvSpPr>
            <a:spLocks noGrp="1"/>
          </p:cNvSpPr>
          <p:nvPr>
            <p:ph type="title" idx="2"/>
          </p:nvPr>
        </p:nvSpPr>
        <p:spPr/>
        <p:txBody>
          <a:bodyPr/>
          <a:lstStyle/>
          <a:p>
            <a:r>
              <a:rPr lang="en-US" sz="2400" dirty="0">
                <a:solidFill>
                  <a:schemeClr val="accent5"/>
                </a:solidFill>
              </a:rPr>
              <a:t>Front End - Code</a:t>
            </a:r>
          </a:p>
        </p:txBody>
      </p:sp>
      <p:pic>
        <p:nvPicPr>
          <p:cNvPr id="5" name="Picture 4">
            <a:extLst>
              <a:ext uri="{FF2B5EF4-FFF2-40B4-BE49-F238E27FC236}">
                <a16:creationId xmlns:a16="http://schemas.microsoft.com/office/drawing/2014/main" id="{4142E12E-EFED-47F1-82E7-4E9CE787253D}"/>
              </a:ext>
            </a:extLst>
          </p:cNvPr>
          <p:cNvPicPr>
            <a:picLocks noChangeAspect="1"/>
          </p:cNvPicPr>
          <p:nvPr/>
        </p:nvPicPr>
        <p:blipFill>
          <a:blip r:embed="rId2"/>
          <a:stretch>
            <a:fillRect/>
          </a:stretch>
        </p:blipFill>
        <p:spPr>
          <a:xfrm>
            <a:off x="2662293" y="988002"/>
            <a:ext cx="3281814" cy="2536473"/>
          </a:xfrm>
          <a:prstGeom prst="rect">
            <a:avLst/>
          </a:prstGeom>
        </p:spPr>
      </p:pic>
      <p:pic>
        <p:nvPicPr>
          <p:cNvPr id="6" name="Picture 5">
            <a:extLst>
              <a:ext uri="{FF2B5EF4-FFF2-40B4-BE49-F238E27FC236}">
                <a16:creationId xmlns:a16="http://schemas.microsoft.com/office/drawing/2014/main" id="{EE5D9B82-9742-431E-A3A4-20F8DF0E020B}"/>
              </a:ext>
            </a:extLst>
          </p:cNvPr>
          <p:cNvPicPr>
            <a:picLocks noChangeAspect="1"/>
          </p:cNvPicPr>
          <p:nvPr/>
        </p:nvPicPr>
        <p:blipFill>
          <a:blip r:embed="rId3"/>
          <a:stretch>
            <a:fillRect/>
          </a:stretch>
        </p:blipFill>
        <p:spPr>
          <a:xfrm>
            <a:off x="2662294" y="1171033"/>
            <a:ext cx="3281814" cy="1595668"/>
          </a:xfrm>
          <a:prstGeom prst="rect">
            <a:avLst/>
          </a:prstGeom>
        </p:spPr>
      </p:pic>
    </p:spTree>
    <p:extLst>
      <p:ext uri="{BB962C8B-B14F-4D97-AF65-F5344CB8AC3E}">
        <p14:creationId xmlns:p14="http://schemas.microsoft.com/office/powerpoint/2010/main" val="3145658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1297500" y="393750"/>
            <a:ext cx="3798900" cy="542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Back End</a:t>
            </a:r>
            <a:endParaRPr dirty="0">
              <a:solidFill>
                <a:schemeClr val="accent5"/>
              </a:solidFill>
            </a:endParaRPr>
          </a:p>
        </p:txBody>
      </p:sp>
      <p:sp>
        <p:nvSpPr>
          <p:cNvPr id="272" name="Google Shape;272;p22"/>
          <p:cNvSpPr txBox="1">
            <a:spLocks noGrp="1"/>
          </p:cNvSpPr>
          <p:nvPr>
            <p:ph type="body" idx="1"/>
          </p:nvPr>
        </p:nvSpPr>
        <p:spPr>
          <a:xfrm>
            <a:off x="612000" y="1828800"/>
            <a:ext cx="4536000" cy="2431500"/>
          </a:xfrm>
          <a:prstGeom prst="rect">
            <a:avLst/>
          </a:prstGeom>
        </p:spPr>
        <p:txBody>
          <a:bodyPr spcFirstLastPara="1" wrap="square" lIns="91425" tIns="91425" rIns="91425" bIns="91425" anchor="t" anchorCtr="0">
            <a:noAutofit/>
          </a:bodyPr>
          <a:lstStyle/>
          <a:p>
            <a:pPr marL="0" indent="0" algn="just">
              <a:lnSpc>
                <a:spcPct val="150000"/>
              </a:lnSpc>
              <a:buNone/>
            </a:pPr>
            <a:r>
              <a:rPr lang="en-GB" sz="1200" dirty="0">
                <a:solidFill>
                  <a:schemeClr val="bg1"/>
                </a:solidFill>
                <a:latin typeface="Montserrat" panose="020B0604020202020204" charset="0"/>
              </a:rPr>
              <a:t>Our back end experts </a:t>
            </a:r>
            <a:r>
              <a:rPr lang="en-GB" sz="1200" dirty="0">
                <a:solidFill>
                  <a:schemeClr val="bg1"/>
                </a:solidFill>
                <a:uFill>
                  <a:noFill/>
                </a:uFill>
                <a:latin typeface="Montserrat"/>
                <a:ea typeface="Montserrat"/>
                <a:cs typeface="Montserrat"/>
                <a:sym typeface="Montserrat"/>
              </a:rPr>
              <a:t>Daniel Jacobs</a:t>
            </a:r>
            <a:r>
              <a:rPr lang="en-US" sz="1200" dirty="0">
                <a:solidFill>
                  <a:schemeClr val="bg1"/>
                </a:solidFill>
                <a:uFill>
                  <a:noFill/>
                </a:uFill>
                <a:latin typeface="Montserrat"/>
                <a:ea typeface="Montserrat"/>
                <a:cs typeface="Montserrat"/>
                <a:sym typeface="Montserrat"/>
              </a:rPr>
              <a:t> along with </a:t>
            </a:r>
            <a:r>
              <a:rPr lang="en-GB" sz="1200" dirty="0" err="1">
                <a:solidFill>
                  <a:schemeClr val="bg1"/>
                </a:solidFill>
                <a:uFill>
                  <a:noFill/>
                </a:uFill>
                <a:latin typeface="Montserrat"/>
                <a:ea typeface="Montserrat"/>
                <a:cs typeface="Montserrat"/>
                <a:sym typeface="Montserrat"/>
              </a:rPr>
              <a:t>Sumaiya</a:t>
            </a:r>
            <a:r>
              <a:rPr lang="en-GB" sz="1200" dirty="0">
                <a:solidFill>
                  <a:schemeClr val="bg1"/>
                </a:solidFill>
                <a:uFill>
                  <a:noFill/>
                </a:uFill>
                <a:latin typeface="Montserrat"/>
                <a:ea typeface="Montserrat"/>
                <a:cs typeface="Montserrat"/>
                <a:sym typeface="Montserrat"/>
              </a:rPr>
              <a:t> Tabassum</a:t>
            </a:r>
            <a:r>
              <a:rPr lang="en-US" sz="1200" dirty="0">
                <a:solidFill>
                  <a:schemeClr val="bg1"/>
                </a:solidFill>
                <a:uFill>
                  <a:noFill/>
                </a:uFill>
                <a:latin typeface="Montserrat"/>
                <a:ea typeface="Montserrat"/>
                <a:cs typeface="Montserrat"/>
                <a:sym typeface="Montserrat"/>
              </a:rPr>
              <a:t> </a:t>
            </a:r>
            <a:r>
              <a:rPr lang="en-US" sz="1200" dirty="0">
                <a:solidFill>
                  <a:schemeClr val="bg1"/>
                </a:solidFill>
                <a:uFill>
                  <a:noFill/>
                </a:uFill>
                <a:latin typeface="Montserrat" panose="020B0604020202020204" charset="0"/>
                <a:ea typeface="Montserrat"/>
                <a:cs typeface="Montserrat"/>
                <a:sym typeface="Montserrat"/>
              </a:rPr>
              <a:t>and </a:t>
            </a:r>
            <a:r>
              <a:rPr lang="en-GB" sz="1200" dirty="0">
                <a:solidFill>
                  <a:schemeClr val="bg1"/>
                </a:solidFill>
                <a:uFill>
                  <a:noFill/>
                </a:uFill>
                <a:latin typeface="Montserrat"/>
                <a:ea typeface="Montserrat"/>
                <a:cs typeface="Montserrat"/>
                <a:sym typeface="Montserrat"/>
              </a:rPr>
              <a:t>Dan Huynh</a:t>
            </a:r>
            <a:r>
              <a:rPr lang="en-US" sz="1200" dirty="0">
                <a:solidFill>
                  <a:schemeClr val="bg1"/>
                </a:solidFill>
                <a:uFill>
                  <a:noFill/>
                </a:uFill>
                <a:latin typeface="Montserrat" panose="020B0604020202020204" charset="0"/>
                <a:ea typeface="Montserrat"/>
                <a:cs typeface="Montserrat"/>
                <a:sym typeface="Montserrat"/>
              </a:rPr>
              <a:t> </a:t>
            </a:r>
            <a:r>
              <a:rPr lang="en-GB" sz="1200" dirty="0">
                <a:solidFill>
                  <a:schemeClr val="bg1"/>
                </a:solidFill>
                <a:latin typeface="Montserrat" panose="020B0604020202020204" charset="0"/>
              </a:rPr>
              <a:t>worked towards creating the a functionality of the database, internet hosting and email aspects of the app. They made it possible for the users to use the app on mobile or desktop. This is while letting you actually see the lowest prices available for certain items they look up in </a:t>
            </a:r>
            <a:r>
              <a:rPr lang="en-GB" sz="1200" dirty="0" err="1">
                <a:solidFill>
                  <a:schemeClr val="bg1"/>
                </a:solidFill>
                <a:latin typeface="Montserrat" panose="020B0604020202020204" charset="0"/>
              </a:rPr>
              <a:t>GroceryBuddy</a:t>
            </a:r>
            <a:r>
              <a:rPr lang="en-GB" sz="1200" dirty="0">
                <a:solidFill>
                  <a:schemeClr val="bg1"/>
                </a:solidFill>
                <a:latin typeface="Montserrat" panose="020B0604020202020204" charset="0"/>
              </a:rPr>
              <a:t> and the store they are from. </a:t>
            </a:r>
          </a:p>
        </p:txBody>
      </p:sp>
      <p:pic>
        <p:nvPicPr>
          <p:cNvPr id="273" name="Google Shape;273;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4" name="Google Shape;274;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5" name="Google Shape;275;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6" name="Google Shape;276;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23581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9DE0-2301-46D9-95D2-4ED6219BC3D0}"/>
              </a:ext>
            </a:extLst>
          </p:cNvPr>
          <p:cNvSpPr>
            <a:spLocks noGrp="1"/>
          </p:cNvSpPr>
          <p:nvPr>
            <p:ph type="title"/>
          </p:nvPr>
        </p:nvSpPr>
        <p:spPr>
          <a:xfrm>
            <a:off x="674050" y="3542087"/>
            <a:ext cx="7872350" cy="1470900"/>
          </a:xfrm>
        </p:spPr>
        <p:txBody>
          <a:bodyPr/>
          <a:lstStyle/>
          <a:p>
            <a:r>
              <a:rPr lang="en-US" dirty="0">
                <a:solidFill>
                  <a:schemeClr val="tx1"/>
                </a:solidFill>
              </a:rPr>
              <a:t>Comments on the process of coding the back end.(database, </a:t>
            </a:r>
            <a:r>
              <a:rPr lang="en-US" dirty="0" err="1">
                <a:solidFill>
                  <a:schemeClr val="tx1"/>
                </a:solidFill>
              </a:rPr>
              <a:t>sql</a:t>
            </a:r>
            <a:r>
              <a:rPr lang="en-US" dirty="0">
                <a:solidFill>
                  <a:schemeClr val="tx1"/>
                </a:solidFill>
              </a:rPr>
              <a:t>, server, php, etc.)</a:t>
            </a:r>
          </a:p>
        </p:txBody>
      </p:sp>
      <p:sp>
        <p:nvSpPr>
          <p:cNvPr id="3" name="Title 2">
            <a:extLst>
              <a:ext uri="{FF2B5EF4-FFF2-40B4-BE49-F238E27FC236}">
                <a16:creationId xmlns:a16="http://schemas.microsoft.com/office/drawing/2014/main" id="{760EE99B-0A9F-42BF-B0C5-C7CACA3D64E3}"/>
              </a:ext>
            </a:extLst>
          </p:cNvPr>
          <p:cNvSpPr>
            <a:spLocks noGrp="1"/>
          </p:cNvSpPr>
          <p:nvPr>
            <p:ph type="title" idx="2"/>
          </p:nvPr>
        </p:nvSpPr>
        <p:spPr/>
        <p:txBody>
          <a:bodyPr/>
          <a:lstStyle/>
          <a:p>
            <a:r>
              <a:rPr lang="en-US" sz="2400" dirty="0">
                <a:solidFill>
                  <a:schemeClr val="accent5"/>
                </a:solidFill>
              </a:rPr>
              <a:t>Back End - Code</a:t>
            </a:r>
          </a:p>
        </p:txBody>
      </p:sp>
      <p:pic>
        <p:nvPicPr>
          <p:cNvPr id="5" name="Picture 4">
            <a:extLst>
              <a:ext uri="{FF2B5EF4-FFF2-40B4-BE49-F238E27FC236}">
                <a16:creationId xmlns:a16="http://schemas.microsoft.com/office/drawing/2014/main" id="{4142E12E-EFED-47F1-82E7-4E9CE787253D}"/>
              </a:ext>
            </a:extLst>
          </p:cNvPr>
          <p:cNvPicPr>
            <a:picLocks noChangeAspect="1"/>
          </p:cNvPicPr>
          <p:nvPr/>
        </p:nvPicPr>
        <p:blipFill>
          <a:blip r:embed="rId2"/>
          <a:stretch>
            <a:fillRect/>
          </a:stretch>
        </p:blipFill>
        <p:spPr>
          <a:xfrm>
            <a:off x="2662293" y="988002"/>
            <a:ext cx="3281814" cy="2536473"/>
          </a:xfrm>
          <a:prstGeom prst="rect">
            <a:avLst/>
          </a:prstGeom>
        </p:spPr>
      </p:pic>
      <p:pic>
        <p:nvPicPr>
          <p:cNvPr id="6" name="Picture 5">
            <a:extLst>
              <a:ext uri="{FF2B5EF4-FFF2-40B4-BE49-F238E27FC236}">
                <a16:creationId xmlns:a16="http://schemas.microsoft.com/office/drawing/2014/main" id="{EE5D9B82-9742-431E-A3A4-20F8DF0E020B}"/>
              </a:ext>
            </a:extLst>
          </p:cNvPr>
          <p:cNvPicPr>
            <a:picLocks noChangeAspect="1"/>
          </p:cNvPicPr>
          <p:nvPr/>
        </p:nvPicPr>
        <p:blipFill>
          <a:blip r:embed="rId3"/>
          <a:stretch>
            <a:fillRect/>
          </a:stretch>
        </p:blipFill>
        <p:spPr>
          <a:xfrm>
            <a:off x="2662294" y="1171033"/>
            <a:ext cx="3281814" cy="1595668"/>
          </a:xfrm>
          <a:prstGeom prst="rect">
            <a:avLst/>
          </a:prstGeom>
        </p:spPr>
      </p:pic>
    </p:spTree>
    <p:extLst>
      <p:ext uri="{BB962C8B-B14F-4D97-AF65-F5344CB8AC3E}">
        <p14:creationId xmlns:p14="http://schemas.microsoft.com/office/powerpoint/2010/main" val="278644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1297500" y="393750"/>
            <a:ext cx="3798900" cy="542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Quality Assurance (QA)</a:t>
            </a:r>
            <a:endParaRPr dirty="0">
              <a:solidFill>
                <a:schemeClr val="accent5"/>
              </a:solidFill>
            </a:endParaRPr>
          </a:p>
        </p:txBody>
      </p:sp>
      <p:sp>
        <p:nvSpPr>
          <p:cNvPr id="272" name="Google Shape;272;p22"/>
          <p:cNvSpPr txBox="1">
            <a:spLocks noGrp="1"/>
          </p:cNvSpPr>
          <p:nvPr>
            <p:ph type="body" idx="1"/>
          </p:nvPr>
        </p:nvSpPr>
        <p:spPr>
          <a:xfrm>
            <a:off x="612000" y="1828800"/>
            <a:ext cx="4536000" cy="2815510"/>
          </a:xfrm>
          <a:prstGeom prst="rect">
            <a:avLst/>
          </a:prstGeom>
        </p:spPr>
        <p:txBody>
          <a:bodyPr spcFirstLastPara="1" wrap="square" lIns="91425" tIns="91425" rIns="91425" bIns="91425" anchor="t" anchorCtr="0">
            <a:noAutofit/>
          </a:bodyPr>
          <a:lstStyle/>
          <a:p>
            <a:pPr marL="0" indent="0" algn="just">
              <a:lnSpc>
                <a:spcPct val="150000"/>
              </a:lnSpc>
              <a:buNone/>
            </a:pPr>
            <a:r>
              <a:rPr lang="en-GB" sz="1200" dirty="0">
                <a:solidFill>
                  <a:schemeClr val="bg1"/>
                </a:solidFill>
                <a:latin typeface="Montserrat" panose="020B0604020202020204" charset="0"/>
              </a:rPr>
              <a:t>Our QA experts </a:t>
            </a:r>
            <a:r>
              <a:rPr lang="en-GB" sz="1200" dirty="0">
                <a:solidFill>
                  <a:schemeClr val="bg1"/>
                </a:solidFill>
                <a:uFill>
                  <a:noFill/>
                </a:uFill>
                <a:latin typeface="Montserrat" panose="020B0604020202020204" charset="0"/>
                <a:ea typeface="Montserrat"/>
                <a:cs typeface="Montserrat"/>
                <a:sym typeface="Montserrat"/>
              </a:rPr>
              <a:t>Dan Huynh and Eli </a:t>
            </a:r>
            <a:r>
              <a:rPr lang="en-GB" sz="1200" dirty="0" err="1">
                <a:solidFill>
                  <a:schemeClr val="bg1"/>
                </a:solidFill>
                <a:uFill>
                  <a:noFill/>
                </a:uFill>
                <a:latin typeface="Montserrat" panose="020B0604020202020204" charset="0"/>
                <a:ea typeface="Montserrat"/>
                <a:cs typeface="Montserrat"/>
                <a:sym typeface="Montserrat"/>
              </a:rPr>
              <a:t>Kleinworm</a:t>
            </a:r>
            <a:r>
              <a:rPr lang="en-GB" sz="1200" dirty="0">
                <a:solidFill>
                  <a:schemeClr val="bg1"/>
                </a:solidFill>
                <a:uFill>
                  <a:noFill/>
                </a:uFill>
                <a:latin typeface="Montserrat" panose="020B0604020202020204" charset="0"/>
                <a:ea typeface="Montserrat"/>
                <a:cs typeface="Montserrat"/>
                <a:sym typeface="Montserrat"/>
              </a:rPr>
              <a:t>,</a:t>
            </a:r>
            <a:r>
              <a:rPr lang="en-US" sz="1200" dirty="0">
                <a:solidFill>
                  <a:schemeClr val="bg1"/>
                </a:solidFill>
                <a:uFill>
                  <a:noFill/>
                </a:uFill>
                <a:latin typeface="Montserrat" panose="020B0604020202020204" charset="0"/>
                <a:ea typeface="Montserrat"/>
                <a:cs typeface="Montserrat"/>
                <a:sym typeface="Montserrat"/>
              </a:rPr>
              <a:t> </a:t>
            </a:r>
            <a:r>
              <a:rPr lang="en-GB" sz="1200" dirty="0">
                <a:solidFill>
                  <a:schemeClr val="bg1"/>
                </a:solidFill>
                <a:latin typeface="Montserrat" panose="020B0604020202020204" charset="0"/>
              </a:rPr>
              <a:t>worked towards </a:t>
            </a:r>
            <a:r>
              <a:rPr lang="en-US" sz="1200" dirty="0">
                <a:latin typeface="Montserrat" panose="020B0604020202020204" charset="0"/>
              </a:rPr>
              <a:t>preventing mistakes and defects in our </a:t>
            </a:r>
            <a:r>
              <a:rPr lang="en-US" sz="1200" dirty="0" err="1">
                <a:latin typeface="Montserrat" panose="020B0604020202020204" charset="0"/>
              </a:rPr>
              <a:t>GroceryBuddy</a:t>
            </a:r>
            <a:r>
              <a:rPr lang="en-US" sz="1200" dirty="0">
                <a:latin typeface="Montserrat" panose="020B0604020202020204" charset="0"/>
              </a:rPr>
              <a:t> app to avoid problems with the finished product</a:t>
            </a:r>
            <a:r>
              <a:rPr lang="en-GB" sz="1200" dirty="0">
                <a:solidFill>
                  <a:schemeClr val="bg1"/>
                </a:solidFill>
                <a:latin typeface="Montserrat" panose="020B0604020202020204" charset="0"/>
              </a:rPr>
              <a:t>. Seeing it from a customers point of view and a developer’s as well, they conducted testing through different methods to make sure things were how they should be. If any errors were found, they informed they group on them with some advice on how it could be fixed.</a:t>
            </a:r>
          </a:p>
        </p:txBody>
      </p:sp>
      <p:pic>
        <p:nvPicPr>
          <p:cNvPr id="273" name="Google Shape;273;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4" name="Google Shape;274;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5" name="Google Shape;275;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6" name="Google Shape;276;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213630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3"/>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chemeClr val="accent5"/>
                </a:solidFill>
              </a:rPr>
              <a:t>QA - Use Case</a:t>
            </a:r>
            <a:endParaRPr sz="2400" dirty="0">
              <a:solidFill>
                <a:schemeClr val="accent5"/>
              </a:solidFill>
            </a:endParaRPr>
          </a:p>
        </p:txBody>
      </p:sp>
      <p:sp>
        <p:nvSpPr>
          <p:cNvPr id="616" name="Google Shape;616;p33"/>
          <p:cNvSpPr txBox="1">
            <a:spLocks noGrp="1"/>
          </p:cNvSpPr>
          <p:nvPr>
            <p:ph type="title"/>
          </p:nvPr>
        </p:nvSpPr>
        <p:spPr>
          <a:xfrm>
            <a:off x="702850" y="1708618"/>
            <a:ext cx="3333300" cy="167538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Comments on the use case diagram and what its for. And problems or obstacles we had to overcome through testing.</a:t>
            </a:r>
            <a:endParaRPr dirty="0"/>
          </a:p>
        </p:txBody>
      </p:sp>
      <p:grpSp>
        <p:nvGrpSpPr>
          <p:cNvPr id="618" name="Google Shape;618;p33"/>
          <p:cNvGrpSpPr/>
          <p:nvPr/>
        </p:nvGrpSpPr>
        <p:grpSpPr>
          <a:xfrm>
            <a:off x="4547087" y="1535165"/>
            <a:ext cx="4273653" cy="2923926"/>
            <a:chOff x="4547087" y="1535165"/>
            <a:chExt cx="4273653" cy="2923926"/>
          </a:xfrm>
        </p:grpSpPr>
        <p:sp>
          <p:nvSpPr>
            <p:cNvPr id="619" name="Google Shape;619;p33"/>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D2F2DF88-A4FA-455D-B203-49A3B968FA85}"/>
              </a:ext>
            </a:extLst>
          </p:cNvPr>
          <p:cNvPicPr>
            <a:picLocks noChangeAspect="1"/>
          </p:cNvPicPr>
          <p:nvPr/>
        </p:nvPicPr>
        <p:blipFill>
          <a:blip r:embed="rId3"/>
          <a:stretch>
            <a:fillRect/>
          </a:stretch>
        </p:blipFill>
        <p:spPr>
          <a:xfrm>
            <a:off x="5042330" y="1535163"/>
            <a:ext cx="3602522" cy="28956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7"/>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Closing</a:t>
            </a:r>
            <a:endParaRPr dirty="0">
              <a:solidFill>
                <a:schemeClr val="accent5"/>
              </a:solidFill>
            </a:endParaRPr>
          </a:p>
        </p:txBody>
      </p:sp>
      <p:sp>
        <p:nvSpPr>
          <p:cNvPr id="472" name="Google Shape;472;p27"/>
          <p:cNvSpPr txBox="1">
            <a:spLocks noGrp="1"/>
          </p:cNvSpPr>
          <p:nvPr>
            <p:ph type="body" idx="2"/>
          </p:nvPr>
        </p:nvSpPr>
        <p:spPr>
          <a:xfrm>
            <a:off x="1303634" y="1750234"/>
            <a:ext cx="1991100" cy="275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latin typeface="Montserrat" panose="020B0604020202020204" charset="0"/>
                <a:ea typeface="Arial"/>
                <a:cs typeface="Arial"/>
                <a:sym typeface="Arial"/>
              </a:rPr>
              <a:t>Thank You !</a:t>
            </a:r>
          </a:p>
          <a:p>
            <a:pPr marL="0" lvl="0" indent="0" algn="l" rtl="0">
              <a:spcBef>
                <a:spcPts val="0"/>
              </a:spcBef>
              <a:spcAft>
                <a:spcPts val="1600"/>
              </a:spcAft>
              <a:buNone/>
            </a:pPr>
            <a:r>
              <a:rPr lang="en-GB" dirty="0">
                <a:latin typeface="Montserrat" panose="020B0604020202020204" charset="0"/>
                <a:cs typeface="Arial"/>
                <a:sym typeface="Arial"/>
              </a:rPr>
              <a:t>Next</a:t>
            </a:r>
            <a:endParaRPr dirty="0">
              <a:latin typeface="Montserrat" panose="020B0604020202020204" charset="0"/>
            </a:endParaRPr>
          </a:p>
        </p:txBody>
      </p:sp>
      <p:grpSp>
        <p:nvGrpSpPr>
          <p:cNvPr id="477" name="Google Shape;477;p27"/>
          <p:cNvGrpSpPr/>
          <p:nvPr/>
        </p:nvGrpSpPr>
        <p:grpSpPr>
          <a:xfrm>
            <a:off x="3902354" y="1685115"/>
            <a:ext cx="3462484" cy="2672600"/>
            <a:chOff x="3553042" y="1657806"/>
            <a:chExt cx="3461100" cy="2671532"/>
          </a:xfrm>
        </p:grpSpPr>
        <p:sp>
          <p:nvSpPr>
            <p:cNvPr id="478" name="Google Shape;478;p27"/>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6" name="Google Shape;486;p27" descr="QuickTip.jpg"/>
          <p:cNvPicPr preferRelativeResize="0"/>
          <p:nvPr/>
        </p:nvPicPr>
        <p:blipFill rotWithShape="1">
          <a:blip r:embed="rId3">
            <a:alphaModFix/>
          </a:blip>
          <a:srcRect t="7264" b="7264"/>
          <a:stretch/>
        </p:blipFill>
        <p:spPr>
          <a:xfrm>
            <a:off x="3952423" y="1750234"/>
            <a:ext cx="3356400" cy="1912500"/>
          </a:xfrm>
          <a:prstGeom prst="rect">
            <a:avLst/>
          </a:prstGeom>
          <a:noFill/>
          <a:ln>
            <a:noFill/>
          </a:ln>
        </p:spPr>
      </p:pic>
      <p:sp>
        <p:nvSpPr>
          <p:cNvPr id="487" name="Google Shape;487;p27"/>
          <p:cNvSpPr/>
          <p:nvPr/>
        </p:nvSpPr>
        <p:spPr>
          <a:xfrm flipH="1">
            <a:off x="3569929" y="1714948"/>
            <a:ext cx="3356400" cy="191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27"/>
          <p:cNvGrpSpPr/>
          <p:nvPr/>
        </p:nvGrpSpPr>
        <p:grpSpPr>
          <a:xfrm>
            <a:off x="7757716" y="1563310"/>
            <a:ext cx="1122449" cy="1668667"/>
            <a:chOff x="6505573" y="2745170"/>
            <a:chExt cx="1122000" cy="1668000"/>
          </a:xfrm>
        </p:grpSpPr>
        <p:sp>
          <p:nvSpPr>
            <p:cNvPr id="489" name="Google Shape;489;p27"/>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3" name="Google Shape;493;p27" descr="offset_comp_342327_edited.jpg"/>
          <p:cNvPicPr preferRelativeResize="0"/>
          <p:nvPr/>
        </p:nvPicPr>
        <p:blipFill rotWithShape="1">
          <a:blip r:embed="rId4">
            <a:alphaModFix/>
          </a:blip>
          <a:srcRect l="53168" t="53058" r="26238" b="16020"/>
          <a:stretch/>
        </p:blipFill>
        <p:spPr>
          <a:xfrm>
            <a:off x="7757865" y="1635304"/>
            <a:ext cx="1122300" cy="1461000"/>
          </a:xfrm>
          <a:prstGeom prst="rect">
            <a:avLst/>
          </a:prstGeom>
          <a:noFill/>
          <a:ln>
            <a:noFill/>
          </a:ln>
        </p:spPr>
      </p:pic>
      <p:sp>
        <p:nvSpPr>
          <p:cNvPr id="494" name="Google Shape;494;p27"/>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7"/>
          <p:cNvGrpSpPr/>
          <p:nvPr/>
        </p:nvGrpSpPr>
        <p:grpSpPr>
          <a:xfrm>
            <a:off x="6988243" y="431616"/>
            <a:ext cx="570528" cy="1135689"/>
            <a:chOff x="9543736" y="4486132"/>
            <a:chExt cx="570300" cy="1135235"/>
          </a:xfrm>
        </p:grpSpPr>
        <p:sp>
          <p:nvSpPr>
            <p:cNvPr id="496" name="Google Shape;496;p27"/>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0" name="Google Shape;500;p27" descr="offset_comp_342327_edited.jpg"/>
          <p:cNvPicPr preferRelativeResize="0"/>
          <p:nvPr/>
        </p:nvPicPr>
        <p:blipFill rotWithShape="1">
          <a:blip r:embed="rId4">
            <a:alphaModFix/>
          </a:blip>
          <a:srcRect l="41330" t="42211" r="47980" b="36733"/>
          <a:stretch/>
        </p:blipFill>
        <p:spPr>
          <a:xfrm>
            <a:off x="6988471" y="453080"/>
            <a:ext cx="570300" cy="973800"/>
          </a:xfrm>
          <a:prstGeom prst="round2SameRect">
            <a:avLst>
              <a:gd name="adj1" fmla="val 4129"/>
              <a:gd name="adj2" fmla="val 0"/>
            </a:avLst>
          </a:prstGeom>
          <a:noFill/>
          <a:ln>
            <a:noFill/>
          </a:ln>
        </p:spPr>
      </p:pic>
      <p:sp>
        <p:nvSpPr>
          <p:cNvPr id="501" name="Google Shape;501;p27"/>
          <p:cNvSpPr/>
          <p:nvPr/>
        </p:nvSpPr>
        <p:spPr>
          <a:xfrm flipH="1">
            <a:off x="6853678" y="431550"/>
            <a:ext cx="570300" cy="950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27"/>
          <p:cNvGrpSpPr/>
          <p:nvPr/>
        </p:nvGrpSpPr>
        <p:grpSpPr>
          <a:xfrm>
            <a:off x="7350028" y="3727561"/>
            <a:ext cx="499100" cy="758547"/>
            <a:chOff x="7384375" y="3728000"/>
            <a:chExt cx="498900" cy="758244"/>
          </a:xfrm>
        </p:grpSpPr>
        <p:sp>
          <p:nvSpPr>
            <p:cNvPr id="503" name="Google Shape;503;p27"/>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27"/>
          <p:cNvGrpSpPr/>
          <p:nvPr/>
        </p:nvGrpSpPr>
        <p:grpSpPr>
          <a:xfrm>
            <a:off x="7350063" y="3857292"/>
            <a:ext cx="523846" cy="507077"/>
            <a:chOff x="7384385" y="3857442"/>
            <a:chExt cx="523637" cy="506874"/>
          </a:xfrm>
        </p:grpSpPr>
        <p:sp>
          <p:nvSpPr>
            <p:cNvPr id="508" name="Google Shape;508;p27"/>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 name="Google Shape;509;p27"/>
            <p:cNvGrpSpPr/>
            <p:nvPr/>
          </p:nvGrpSpPr>
          <p:grpSpPr>
            <a:xfrm>
              <a:off x="7384385" y="3857442"/>
              <a:ext cx="523637" cy="498900"/>
              <a:chOff x="7384385" y="3857442"/>
              <a:chExt cx="523637" cy="498900"/>
            </a:xfrm>
          </p:grpSpPr>
          <p:sp>
            <p:nvSpPr>
              <p:cNvPr id="510" name="Google Shape;510;p27"/>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 name="Google Shape;512;p27" descr="offset_comp_342327_edited.jpg"/>
          <p:cNvPicPr preferRelativeResize="0"/>
          <p:nvPr/>
        </p:nvPicPr>
        <p:blipFill rotWithShape="1">
          <a:blip r:embed="rId4">
            <a:alphaModFix/>
          </a:blip>
          <a:srcRect l="48584" t="47335" r="37425" b="36557"/>
          <a:stretch/>
        </p:blipFill>
        <p:spPr>
          <a:xfrm>
            <a:off x="7379612" y="3888791"/>
            <a:ext cx="438600" cy="437700"/>
          </a:xfrm>
          <a:prstGeom prst="ellipse">
            <a:avLst/>
          </a:prstGeom>
          <a:noFill/>
          <a:ln w="9525" cap="flat" cmpd="sng">
            <a:solidFill>
              <a:srgbClr val="FFFFFF"/>
            </a:solidFill>
            <a:prstDash val="solid"/>
            <a:round/>
            <a:headEnd type="none" w="sm" len="sm"/>
            <a:tailEnd type="none" w="sm" len="sm"/>
          </a:ln>
        </p:spPr>
      </p:pic>
      <p:grpSp>
        <p:nvGrpSpPr>
          <p:cNvPr id="513" name="Google Shape;513;p27"/>
          <p:cNvGrpSpPr/>
          <p:nvPr/>
        </p:nvGrpSpPr>
        <p:grpSpPr>
          <a:xfrm>
            <a:off x="7948338" y="3727561"/>
            <a:ext cx="477502" cy="758547"/>
            <a:chOff x="7982421" y="3727763"/>
            <a:chExt cx="477311" cy="758244"/>
          </a:xfrm>
        </p:grpSpPr>
        <p:sp>
          <p:nvSpPr>
            <p:cNvPr id="514" name="Google Shape;514;p27"/>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2" name="Google Shape;522;p27" descr="offset_comp_342327_edited.jpg"/>
          <p:cNvPicPr preferRelativeResize="0"/>
          <p:nvPr/>
        </p:nvPicPr>
        <p:blipFill rotWithShape="1">
          <a:blip r:embed="rId4">
            <a:alphaModFix/>
          </a:blip>
          <a:srcRect l="49668" t="55915" r="37351" b="27092"/>
          <a:stretch/>
        </p:blipFill>
        <p:spPr>
          <a:xfrm>
            <a:off x="7966179" y="3884431"/>
            <a:ext cx="415200" cy="4713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2"/>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tablet</a:t>
            </a:r>
            <a:endParaRPr sz="1000"/>
          </a:p>
        </p:txBody>
      </p:sp>
      <p:sp>
        <p:nvSpPr>
          <p:cNvPr id="603" name="Google Shape;603;p32"/>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604" name="Google Shape;604;p32"/>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endParaRPr dirty="0"/>
          </a:p>
        </p:txBody>
      </p:sp>
      <p:grpSp>
        <p:nvGrpSpPr>
          <p:cNvPr id="605" name="Google Shape;605;p32"/>
          <p:cNvGrpSpPr/>
          <p:nvPr/>
        </p:nvGrpSpPr>
        <p:grpSpPr>
          <a:xfrm>
            <a:off x="3409722" y="824063"/>
            <a:ext cx="2351902" cy="3495474"/>
            <a:chOff x="3409722" y="824063"/>
            <a:chExt cx="2351902" cy="3495474"/>
          </a:xfrm>
        </p:grpSpPr>
        <p:sp>
          <p:nvSpPr>
            <p:cNvPr id="606" name="Google Shape;606;p32"/>
            <p:cNvSpPr/>
            <p:nvPr/>
          </p:nvSpPr>
          <p:spPr>
            <a:xfrm rot="-5400000">
              <a:off x="2850822" y="1408938"/>
              <a:ext cx="3469500" cy="23517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rot="-5400000">
              <a:off x="2851024" y="1382963"/>
              <a:ext cx="3469500" cy="23517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4349865" y="4144403"/>
              <a:ext cx="471000" cy="657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9" name="Google Shape;609;p32" descr="offset_comp_342327_edited.jpg"/>
          <p:cNvPicPr preferRelativeResize="0"/>
          <p:nvPr/>
        </p:nvPicPr>
        <p:blipFill rotWithShape="1">
          <a:blip r:embed="rId3">
            <a:alphaModFix/>
          </a:blip>
          <a:srcRect l="55042" t="50090" r="26199" b="21737"/>
          <a:stretch/>
        </p:blipFill>
        <p:spPr>
          <a:xfrm>
            <a:off x="3409739" y="978859"/>
            <a:ext cx="2351700" cy="3061800"/>
          </a:xfrm>
          <a:prstGeom prst="rect">
            <a:avLst/>
          </a:prstGeom>
          <a:noFill/>
          <a:ln>
            <a:noFill/>
          </a:ln>
        </p:spPr>
      </p:pic>
      <p:sp>
        <p:nvSpPr>
          <p:cNvPr id="610" name="Google Shape;610;p32"/>
          <p:cNvSpPr/>
          <p:nvPr/>
        </p:nvSpPr>
        <p:spPr>
          <a:xfrm flipH="1">
            <a:off x="3409382" y="979361"/>
            <a:ext cx="2351700" cy="3061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dirty="0"/>
              <a:t>Spotlight on wearables</a:t>
            </a:r>
            <a:endParaRPr sz="1000" dirty="0"/>
          </a:p>
        </p:txBody>
      </p:sp>
      <p:sp>
        <p:nvSpPr>
          <p:cNvPr id="572" name="Google Shape;572;p31"/>
          <p:cNvSpPr txBox="1">
            <a:spLocks noGrp="1"/>
          </p:cNvSpPr>
          <p:nvPr>
            <p:ph type="title"/>
          </p:nvPr>
        </p:nvSpPr>
        <p:spPr>
          <a:xfrm>
            <a:off x="5532750" y="1195700"/>
            <a:ext cx="2642700" cy="1609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dirty="0">
              <a:solidFill>
                <a:schemeClr val="dk1"/>
              </a:solidFill>
            </a:endParaRPr>
          </a:p>
        </p:txBody>
      </p:sp>
      <p:sp>
        <p:nvSpPr>
          <p:cNvPr id="573" name="Google Shape;573;p31"/>
          <p:cNvSpPr txBox="1">
            <a:spLocks noGrp="1"/>
          </p:cNvSpPr>
          <p:nvPr>
            <p:ph type="body" idx="1"/>
          </p:nvPr>
        </p:nvSpPr>
        <p:spPr>
          <a:xfrm>
            <a:off x="5532750" y="2907875"/>
            <a:ext cx="2642700" cy="104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grpSp>
        <p:nvGrpSpPr>
          <p:cNvPr id="574" name="Google Shape;574;p31"/>
          <p:cNvGrpSpPr/>
          <p:nvPr/>
        </p:nvGrpSpPr>
        <p:grpSpPr>
          <a:xfrm>
            <a:off x="596402" y="1727943"/>
            <a:ext cx="1387497" cy="2767214"/>
            <a:chOff x="3983627" y="1676395"/>
            <a:chExt cx="1449538" cy="2881914"/>
          </a:xfrm>
        </p:grpSpPr>
        <p:sp>
          <p:nvSpPr>
            <p:cNvPr id="575" name="Google Shape;575;p31"/>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8" name="Google Shape;578;p31" descr="offset_comp_342327_edited.jpg"/>
          <p:cNvPicPr preferRelativeResize="0"/>
          <p:nvPr/>
        </p:nvPicPr>
        <p:blipFill rotWithShape="1">
          <a:blip r:embed="rId3">
            <a:alphaModFix/>
          </a:blip>
          <a:srcRect l="37035" t="24455" r="37029" b="24455"/>
          <a:stretch/>
        </p:blipFill>
        <p:spPr>
          <a:xfrm>
            <a:off x="595000" y="1728137"/>
            <a:ext cx="1389300" cy="2372700"/>
          </a:xfrm>
          <a:prstGeom prst="round2SameRect">
            <a:avLst>
              <a:gd name="adj1" fmla="val 4129"/>
              <a:gd name="adj2" fmla="val 0"/>
            </a:avLst>
          </a:prstGeom>
          <a:noFill/>
          <a:ln>
            <a:noFill/>
          </a:ln>
        </p:spPr>
      </p:pic>
      <p:sp>
        <p:nvSpPr>
          <p:cNvPr id="579" name="Google Shape;579;p31"/>
          <p:cNvSpPr/>
          <p:nvPr/>
        </p:nvSpPr>
        <p:spPr>
          <a:xfrm flipH="1">
            <a:off x="595102" y="1784207"/>
            <a:ext cx="1389300" cy="2316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1"/>
          <p:cNvGrpSpPr/>
          <p:nvPr/>
        </p:nvGrpSpPr>
        <p:grpSpPr>
          <a:xfrm>
            <a:off x="2339662" y="3136884"/>
            <a:ext cx="559040" cy="1339287"/>
            <a:chOff x="7475548" y="3728000"/>
            <a:chExt cx="316503" cy="758244"/>
          </a:xfrm>
        </p:grpSpPr>
        <p:sp>
          <p:nvSpPr>
            <p:cNvPr id="581" name="Google Shape;581;p31"/>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31"/>
          <p:cNvGrpSpPr/>
          <p:nvPr/>
        </p:nvGrpSpPr>
        <p:grpSpPr>
          <a:xfrm>
            <a:off x="2178640" y="3365517"/>
            <a:ext cx="924900" cy="895292"/>
            <a:chOff x="7384385" y="3857442"/>
            <a:chExt cx="523637" cy="506874"/>
          </a:xfrm>
        </p:grpSpPr>
        <p:sp>
          <p:nvSpPr>
            <p:cNvPr id="585" name="Google Shape;585;p31"/>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31"/>
            <p:cNvGrpSpPr/>
            <p:nvPr/>
          </p:nvGrpSpPr>
          <p:grpSpPr>
            <a:xfrm>
              <a:off x="7384385" y="3857442"/>
              <a:ext cx="523637" cy="498900"/>
              <a:chOff x="7384385" y="3857442"/>
              <a:chExt cx="523637" cy="498900"/>
            </a:xfrm>
          </p:grpSpPr>
          <p:sp>
            <p:nvSpPr>
              <p:cNvPr id="587" name="Google Shape;587;p31"/>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89" name="Google Shape;589;p31" descr="offset_comp_342327_edited.jpg"/>
          <p:cNvPicPr preferRelativeResize="0"/>
          <p:nvPr/>
        </p:nvPicPr>
        <p:blipFill rotWithShape="1">
          <a:blip r:embed="rId3">
            <a:alphaModFix/>
          </a:blip>
          <a:srcRect l="46579" t="48531" r="31859" b="26640"/>
          <a:stretch/>
        </p:blipFill>
        <p:spPr>
          <a:xfrm>
            <a:off x="2231987" y="3421570"/>
            <a:ext cx="774600" cy="773100"/>
          </a:xfrm>
          <a:prstGeom prst="ellipse">
            <a:avLst/>
          </a:prstGeom>
          <a:noFill/>
          <a:ln w="28575" cap="flat" cmpd="sng">
            <a:solidFill>
              <a:srgbClr val="FFFFFF"/>
            </a:solidFill>
            <a:prstDash val="solid"/>
            <a:round/>
            <a:headEnd type="none" w="sm" len="sm"/>
            <a:tailEnd type="none" w="sm" len="sm"/>
          </a:ln>
        </p:spPr>
      </p:pic>
      <p:grpSp>
        <p:nvGrpSpPr>
          <p:cNvPr id="590" name="Google Shape;590;p31"/>
          <p:cNvGrpSpPr/>
          <p:nvPr/>
        </p:nvGrpSpPr>
        <p:grpSpPr>
          <a:xfrm>
            <a:off x="3213842" y="3136833"/>
            <a:ext cx="843152" cy="1339537"/>
            <a:chOff x="-5144606" y="890490"/>
            <a:chExt cx="2115815" cy="3361448"/>
          </a:xfrm>
        </p:grpSpPr>
        <p:sp>
          <p:nvSpPr>
            <p:cNvPr id="591" name="Google Shape;591;p31"/>
            <p:cNvSpPr/>
            <p:nvPr/>
          </p:nvSpPr>
          <p:spPr>
            <a:xfrm rot="10800000">
              <a:off x="-4844756" y="3132037"/>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rot="5400000">
              <a:off x="-4709156" y="3323872"/>
              <a:ext cx="623700" cy="894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4844756" y="890490"/>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5144606" y="1591975"/>
              <a:ext cx="2002800" cy="2215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3257390" y="2509293"/>
              <a:ext cx="228600" cy="2289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5144606" y="1493958"/>
              <a:ext cx="2002800" cy="22782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7" name="Google Shape;597;p31" descr="offset_comp_342327_edited.jpg"/>
          <p:cNvPicPr preferRelativeResize="0"/>
          <p:nvPr/>
        </p:nvPicPr>
        <p:blipFill rotWithShape="1">
          <a:blip r:embed="rId3">
            <a:alphaModFix/>
          </a:blip>
          <a:srcRect l="47792" t="42078" r="32558" b="31656"/>
          <a:stretch/>
        </p:blipFill>
        <p:spPr>
          <a:xfrm>
            <a:off x="3246895" y="3410328"/>
            <a:ext cx="732600" cy="849000"/>
          </a:xfrm>
          <a:prstGeom prst="roundRect">
            <a:avLst>
              <a:gd name="adj" fmla="val 7794"/>
            </a:avLst>
          </a:prstGeom>
          <a:noFill/>
          <a:ln w="28575" cap="flat" cmpd="sng">
            <a:solidFill>
              <a:srgbClr val="FFFFFF"/>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4"/>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wearables</a:t>
            </a:r>
            <a:endParaRPr sz="1000"/>
          </a:p>
        </p:txBody>
      </p:sp>
      <p:sp>
        <p:nvSpPr>
          <p:cNvPr id="629" name="Google Shape;629;p34"/>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630" name="Google Shape;630;p34"/>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grpSp>
        <p:nvGrpSpPr>
          <p:cNvPr id="631" name="Google Shape;631;p34"/>
          <p:cNvGrpSpPr/>
          <p:nvPr/>
        </p:nvGrpSpPr>
        <p:grpSpPr>
          <a:xfrm>
            <a:off x="3895497" y="891542"/>
            <a:ext cx="1403091" cy="3361448"/>
            <a:chOff x="7475548" y="3728000"/>
            <a:chExt cx="316503" cy="758244"/>
          </a:xfrm>
        </p:grpSpPr>
        <p:sp>
          <p:nvSpPr>
            <p:cNvPr id="632" name="Google Shape;632;p34"/>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34"/>
          <p:cNvGrpSpPr/>
          <p:nvPr/>
        </p:nvGrpSpPr>
        <p:grpSpPr>
          <a:xfrm>
            <a:off x="3491361" y="1465383"/>
            <a:ext cx="2321335" cy="2247075"/>
            <a:chOff x="7384385" y="3857442"/>
            <a:chExt cx="523637" cy="506874"/>
          </a:xfrm>
        </p:grpSpPr>
        <p:sp>
          <p:nvSpPr>
            <p:cNvPr id="636" name="Google Shape;636;p34"/>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34"/>
            <p:cNvGrpSpPr/>
            <p:nvPr/>
          </p:nvGrpSpPr>
          <p:grpSpPr>
            <a:xfrm>
              <a:off x="7384385" y="3857442"/>
              <a:ext cx="523637" cy="498900"/>
              <a:chOff x="7384385" y="3857442"/>
              <a:chExt cx="523637" cy="498900"/>
            </a:xfrm>
          </p:grpSpPr>
          <p:sp>
            <p:nvSpPr>
              <p:cNvPr id="638" name="Google Shape;638;p34"/>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40" name="Google Shape;640;p34" descr="offset_comp_342327_edited.jpg"/>
          <p:cNvPicPr preferRelativeResize="0"/>
          <p:nvPr/>
        </p:nvPicPr>
        <p:blipFill rotWithShape="1">
          <a:blip r:embed="rId3">
            <a:alphaModFix/>
          </a:blip>
          <a:srcRect l="46579" t="48531" r="31859" b="26640"/>
          <a:stretch/>
        </p:blipFill>
        <p:spPr>
          <a:xfrm>
            <a:off x="3625513" y="1605774"/>
            <a:ext cx="1944300" cy="1940700"/>
          </a:xfrm>
          <a:prstGeom prst="ellipse">
            <a:avLst/>
          </a:prstGeom>
          <a:noFill/>
          <a:ln w="28575" cap="flat" cmpd="sng">
            <a:solidFill>
              <a:srgbClr val="FFFFFF"/>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wearables</a:t>
            </a:r>
            <a:endParaRPr sz="1000"/>
          </a:p>
        </p:txBody>
      </p:sp>
      <p:sp>
        <p:nvSpPr>
          <p:cNvPr id="646" name="Google Shape;646;p3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dirty="0"/>
          </a:p>
        </p:txBody>
      </p:sp>
      <p:sp>
        <p:nvSpPr>
          <p:cNvPr id="647" name="Google Shape;647;p3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grpSp>
        <p:nvGrpSpPr>
          <p:cNvPr id="648" name="Google Shape;648;p35"/>
          <p:cNvGrpSpPr/>
          <p:nvPr/>
        </p:nvGrpSpPr>
        <p:grpSpPr>
          <a:xfrm>
            <a:off x="3593432" y="890490"/>
            <a:ext cx="2115815" cy="3361448"/>
            <a:chOff x="-5144606" y="890490"/>
            <a:chExt cx="2115815" cy="3361448"/>
          </a:xfrm>
        </p:grpSpPr>
        <p:sp>
          <p:nvSpPr>
            <p:cNvPr id="649" name="Google Shape;649;p35"/>
            <p:cNvSpPr/>
            <p:nvPr/>
          </p:nvSpPr>
          <p:spPr>
            <a:xfrm rot="10800000">
              <a:off x="-4844756" y="3132037"/>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rot="5400000">
              <a:off x="-4709156" y="3323872"/>
              <a:ext cx="623700" cy="894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4844756" y="890490"/>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5144606" y="1591975"/>
              <a:ext cx="2002800" cy="2215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3257390" y="2509293"/>
              <a:ext cx="228600" cy="2289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5144606" y="1493958"/>
              <a:ext cx="2002800" cy="22782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35" descr="offset_comp_342327_edited.jpg"/>
          <p:cNvPicPr preferRelativeResize="0"/>
          <p:nvPr/>
        </p:nvPicPr>
        <p:blipFill rotWithShape="1">
          <a:blip r:embed="rId3">
            <a:alphaModFix/>
          </a:blip>
          <a:srcRect l="47792" t="42078" r="32558" b="31656"/>
          <a:stretch/>
        </p:blipFill>
        <p:spPr>
          <a:xfrm>
            <a:off x="3675963" y="1576938"/>
            <a:ext cx="1838700" cy="2130600"/>
          </a:xfrm>
          <a:prstGeom prst="roundRect">
            <a:avLst>
              <a:gd name="adj" fmla="val 7794"/>
            </a:avLst>
          </a:prstGeom>
          <a:noFill/>
          <a:ln w="2857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4298" y="523827"/>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Presentation Order</a:t>
            </a:r>
            <a:endParaRPr dirty="0">
              <a:solidFill>
                <a:schemeClr val="accent5"/>
              </a:solidFill>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uFill>
                  <a:noFill/>
                </a:uFill>
                <a:latin typeface="Montserrat"/>
                <a:ea typeface="Montserrat"/>
                <a:cs typeface="Montserrat"/>
                <a:sym typeface="Montserrat"/>
              </a:rPr>
              <a:t>Introductions</a:t>
            </a:r>
            <a:endParaRPr sz="1800" dirty="0">
              <a:solidFill>
                <a:schemeClr val="accent5"/>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uFill>
                  <a:noFill/>
                </a:uFill>
                <a:latin typeface="Montserrat"/>
                <a:ea typeface="Montserrat"/>
                <a:cs typeface="Montserrat"/>
                <a:sym typeface="Montserrat"/>
              </a:rPr>
              <a:t>Overview/Proposal</a:t>
            </a:r>
            <a:endParaRPr dirty="0">
              <a:solidFill>
                <a:schemeClr val="accent5"/>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FFFFFF"/>
                </a:solidFill>
                <a:uFill>
                  <a:noFill/>
                </a:uFill>
                <a:latin typeface="Montserrat"/>
                <a:ea typeface="Montserrat"/>
                <a:cs typeface="Montserrat"/>
                <a:sym typeface="Montserrat"/>
                <a:hlinkClick r:id="rId3" action="ppaction://hlinksldjump"/>
              </a:rPr>
              <a:t>Project objective</a:t>
            </a:r>
            <a:endParaRPr dirty="0">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latin typeface="Montserrat" panose="020B0604020202020204" charset="0"/>
                <a:ea typeface="Average"/>
                <a:cs typeface="Average"/>
                <a:sym typeface="Average"/>
              </a:rPr>
              <a:t>Front End</a:t>
            </a:r>
            <a:endParaRPr dirty="0">
              <a:solidFill>
                <a:schemeClr val="accent5"/>
              </a:solidFill>
              <a:latin typeface="Montserrat" panose="020B0604020202020204" charset="0"/>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uFill>
                  <a:noFill/>
                </a:uFill>
                <a:latin typeface="Montserrat"/>
                <a:ea typeface="Average"/>
                <a:cs typeface="Average"/>
                <a:sym typeface="Montserrat"/>
              </a:rPr>
              <a:t>Back End</a:t>
            </a:r>
            <a:endParaRPr dirty="0">
              <a:solidFill>
                <a:schemeClr val="accent5"/>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uFill>
                  <a:noFill/>
                </a:uFill>
                <a:latin typeface="Montserrat"/>
                <a:ea typeface="Montserrat"/>
                <a:cs typeface="Montserrat"/>
                <a:sym typeface="Montserrat"/>
              </a:rPr>
              <a:t>QA</a:t>
            </a:r>
            <a:endParaRPr sz="1800" dirty="0">
              <a:solidFill>
                <a:schemeClr val="accent5"/>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solidFill>
                <a:uFill>
                  <a:noFill/>
                </a:uFill>
                <a:latin typeface="Montserrat"/>
                <a:ea typeface="Montserrat"/>
                <a:cs typeface="Montserrat"/>
                <a:sym typeface="Montserrat"/>
                <a:hlinkClick r:id="rId4" action="ppaction://hlinksldjump">
                  <a:extLst>
                    <a:ext uri="{A12FA001-AC4F-418D-AE19-62706E023703}">
                      <ahyp:hlinkClr xmlns:ahyp="http://schemas.microsoft.com/office/drawing/2018/hyperlinkcolor" val="tx"/>
                    </a:ext>
                  </a:extLst>
                </a:hlinkClick>
              </a:rPr>
              <a:t>Introducing </a:t>
            </a:r>
            <a:r>
              <a:rPr lang="en-GB" dirty="0">
                <a:solidFill>
                  <a:schemeClr val="bg1"/>
                </a:solidFill>
                <a:uFill>
                  <a:noFill/>
                </a:uFill>
                <a:latin typeface="Montserrat"/>
                <a:ea typeface="Montserrat"/>
                <a:cs typeface="Montserrat"/>
                <a:sym typeface="Montserrat"/>
              </a:rPr>
              <a:t>Group 1:</a:t>
            </a:r>
            <a:endParaRPr sz="1800" dirty="0">
              <a:solidFill>
                <a:schemeClr val="bg1"/>
              </a:solidFill>
              <a:latin typeface="Average"/>
              <a:ea typeface="Average"/>
              <a:cs typeface="Average"/>
              <a:sym typeface="Average"/>
            </a:endParaRPr>
          </a:p>
        </p:txBody>
      </p:sp>
      <p:sp>
        <p:nvSpPr>
          <p:cNvPr id="242" name="Google Shape;242;p18"/>
          <p:cNvSpPr txBox="1"/>
          <p:nvPr/>
        </p:nvSpPr>
        <p:spPr>
          <a:xfrm>
            <a:off x="4443276" y="2418899"/>
            <a:ext cx="3018300" cy="194997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100" dirty="0">
                <a:solidFill>
                  <a:schemeClr val="bg1"/>
                </a:solidFill>
                <a:uFill>
                  <a:noFill/>
                </a:uFill>
                <a:latin typeface="Montserrat"/>
                <a:ea typeface="Montserrat"/>
                <a:cs typeface="Montserrat"/>
                <a:sym typeface="Montserrat"/>
              </a:rPr>
              <a:t>Sumaiya Tabassum</a:t>
            </a:r>
            <a:endParaRPr sz="1100" dirty="0">
              <a:solidFill>
                <a:schemeClr val="bg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100" dirty="0">
                <a:solidFill>
                  <a:schemeClr val="bg1"/>
                </a:solidFill>
                <a:uFill>
                  <a:noFill/>
                </a:uFill>
                <a:latin typeface="Montserrat"/>
                <a:ea typeface="Montserrat"/>
                <a:cs typeface="Montserrat"/>
                <a:sym typeface="Montserrat"/>
              </a:rPr>
              <a:t>Daniel Jacobs</a:t>
            </a:r>
          </a:p>
          <a:p>
            <a:pPr>
              <a:lnSpc>
                <a:spcPct val="150000"/>
              </a:lnSpc>
            </a:pPr>
            <a:r>
              <a:rPr lang="en-GB" sz="1100" dirty="0">
                <a:solidFill>
                  <a:schemeClr val="bg1"/>
                </a:solidFill>
                <a:uFill>
                  <a:noFill/>
                </a:uFill>
                <a:latin typeface="Montserrat"/>
                <a:ea typeface="Montserrat"/>
                <a:cs typeface="Montserrat"/>
                <a:sym typeface="Montserrat"/>
              </a:rPr>
              <a:t>Romaine Ewan</a:t>
            </a:r>
            <a:endParaRPr lang="en-US" sz="1100" dirty="0">
              <a:solidFill>
                <a:schemeClr val="bg1"/>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100" dirty="0">
                <a:solidFill>
                  <a:schemeClr val="bg1"/>
                </a:solidFill>
                <a:uFill>
                  <a:noFill/>
                </a:uFill>
                <a:latin typeface="Montserrat"/>
                <a:ea typeface="Montserrat"/>
                <a:cs typeface="Montserrat"/>
                <a:sym typeface="Montserrat"/>
              </a:rPr>
              <a:t>Raissa Padua</a:t>
            </a:r>
          </a:p>
          <a:p>
            <a:pPr>
              <a:lnSpc>
                <a:spcPct val="150000"/>
              </a:lnSpc>
            </a:pPr>
            <a:r>
              <a:rPr lang="en-GB" sz="1100" dirty="0">
                <a:solidFill>
                  <a:schemeClr val="bg1"/>
                </a:solidFill>
                <a:uFill>
                  <a:noFill/>
                </a:uFill>
                <a:latin typeface="Montserrat"/>
                <a:ea typeface="Montserrat"/>
                <a:cs typeface="Montserrat"/>
                <a:sym typeface="Montserrat"/>
              </a:rPr>
              <a:t>Eli Kleinworm</a:t>
            </a:r>
            <a:endParaRPr lang="en-US" sz="1100" dirty="0">
              <a:solidFill>
                <a:schemeClr val="bg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100" dirty="0">
                <a:solidFill>
                  <a:schemeClr val="bg1"/>
                </a:solidFill>
                <a:uFill>
                  <a:noFill/>
                </a:uFill>
                <a:latin typeface="Montserrat"/>
                <a:ea typeface="Montserrat"/>
                <a:cs typeface="Montserrat"/>
                <a:sym typeface="Montserrat"/>
              </a:rPr>
              <a:t>Dan Huynh</a:t>
            </a:r>
            <a:endParaRPr sz="1100" dirty="0">
              <a:solidFill>
                <a:schemeClr val="bg1"/>
              </a:solidFill>
              <a:latin typeface="Montserrat"/>
              <a:ea typeface="Montserrat"/>
              <a:cs typeface="Montserrat"/>
              <a:sym typeface="Montserrat"/>
            </a:endParaRPr>
          </a:p>
          <a:p>
            <a:pPr marL="0" lvl="0" indent="0" algn="l" rtl="0">
              <a:spcBef>
                <a:spcPts val="0"/>
              </a:spcBef>
              <a:spcAft>
                <a:spcPts val="0"/>
              </a:spcAft>
              <a:buNone/>
            </a:pPr>
            <a:endParaRPr sz="1100" dirty="0">
              <a:solidFill>
                <a:schemeClr val="bg1"/>
              </a:solidFill>
              <a:latin typeface="Montserrat"/>
              <a:ea typeface="Montserrat"/>
              <a:cs typeface="Montserrat"/>
              <a:sym typeface="Montserrat"/>
            </a:endParaRPr>
          </a:p>
        </p:txBody>
      </p:sp>
      <p:sp>
        <p:nvSpPr>
          <p:cNvPr id="12" name="Google Shape;240;p18">
            <a:extLst>
              <a:ext uri="{FF2B5EF4-FFF2-40B4-BE49-F238E27FC236}">
                <a16:creationId xmlns:a16="http://schemas.microsoft.com/office/drawing/2014/main" id="{3A30C4AD-FA3E-4904-AD44-0F878E4F96C9}"/>
              </a:ext>
            </a:extLst>
          </p:cNvPr>
          <p:cNvSpPr txBox="1"/>
          <p:nvPr/>
        </p:nvSpPr>
        <p:spPr>
          <a:xfrm>
            <a:off x="1294298" y="4050573"/>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uFill>
                  <a:noFill/>
                </a:uFill>
                <a:latin typeface="Montserrat"/>
                <a:ea typeface="Average"/>
                <a:cs typeface="Average"/>
                <a:sym typeface="Montserrat"/>
              </a:rPr>
              <a:t>Thank You Conclusions</a:t>
            </a:r>
            <a:endParaRPr dirty="0">
              <a:solidFill>
                <a:schemeClr val="accent5"/>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Overview/Proposal</a:t>
            </a:r>
            <a:endParaRPr dirty="0">
              <a:solidFill>
                <a:schemeClr val="accent5"/>
              </a:solidFill>
            </a:endParaRPr>
          </a:p>
        </p:txBody>
      </p:sp>
      <p:sp>
        <p:nvSpPr>
          <p:cNvPr id="249" name="Google Shape;249;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146050" indent="0">
              <a:buNone/>
            </a:pPr>
            <a:r>
              <a:rPr lang="en-US" dirty="0"/>
              <a:t>Build a web product that also functions on mobile, which will guide users to portal to sign in and make an account to gain more functionality of the product.</a:t>
            </a:r>
          </a:p>
          <a:p>
            <a:pPr marL="146050" indent="0">
              <a:buNone/>
            </a:pPr>
            <a:r>
              <a:rPr lang="en-US" dirty="0"/>
              <a:t> </a:t>
            </a:r>
          </a:p>
          <a:p>
            <a:pPr marL="146050" indent="0">
              <a:buNone/>
            </a:pPr>
            <a:r>
              <a:rPr lang="en-US" dirty="0"/>
              <a:t>The product will allow users to be reminded of certain groceries they have to purchase, on a weekly basis. The main benefit of the product is that it will provide comparisons of stores where certain items will be cheaper so user can save money if they choose to. </a:t>
            </a:r>
            <a:r>
              <a:rPr lang="en-US" b="1" dirty="0"/>
              <a:t>Price comparison will benefit users a lot. </a:t>
            </a:r>
            <a:r>
              <a:rPr lang="en-US" dirty="0"/>
              <a:t>The product will not allow users to search any items they want, there will be some limitations.</a:t>
            </a:r>
          </a:p>
          <a:p>
            <a:pPr marL="146050" indent="0">
              <a:buNone/>
            </a:pPr>
            <a:r>
              <a:rPr lang="en-US" dirty="0"/>
              <a:t> </a:t>
            </a:r>
          </a:p>
          <a:p>
            <a:pPr marL="146050" indent="0">
              <a:buNone/>
            </a:pPr>
            <a:r>
              <a:rPr lang="en-US" dirty="0"/>
              <a:t>There will be e-mail reminders and some sort of notifications added. This will be a weekly plan for grocery list. However, we will try to make it into a monthly calendar.</a:t>
            </a:r>
          </a:p>
          <a:p>
            <a:pPr marL="0" lvl="0" indent="0" algn="l" rtl="0">
              <a:spcBef>
                <a:spcPts val="16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1297500" y="393750"/>
            <a:ext cx="7038900" cy="72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Front End</a:t>
            </a:r>
            <a:endParaRPr dirty="0">
              <a:solidFill>
                <a:schemeClr val="accent5"/>
              </a:solidFill>
            </a:endParaRPr>
          </a:p>
        </p:txBody>
      </p:sp>
      <p:sp>
        <p:nvSpPr>
          <p:cNvPr id="266" name="Google Shape;266;p21"/>
          <p:cNvSpPr txBox="1">
            <a:spLocks noGrp="1"/>
          </p:cNvSpPr>
          <p:nvPr>
            <p:ph type="body" idx="1"/>
          </p:nvPr>
        </p:nvSpPr>
        <p:spPr>
          <a:xfrm>
            <a:off x="4018024" y="1567550"/>
            <a:ext cx="4397313" cy="2482956"/>
          </a:xfrm>
          <a:prstGeom prst="rect">
            <a:avLst/>
          </a:prstGeom>
          <a:ln>
            <a:noFill/>
          </a:ln>
        </p:spPr>
        <p:txBody>
          <a:bodyPr spcFirstLastPara="1" wrap="square" lIns="91425" tIns="91425" rIns="91425" bIns="91425" anchor="t" anchorCtr="0">
            <a:noAutofit/>
          </a:bodyPr>
          <a:lstStyle/>
          <a:p>
            <a:pPr marL="0" lvl="0" indent="0" algn="just">
              <a:lnSpc>
                <a:spcPct val="150000"/>
              </a:lnSpc>
              <a:buNone/>
            </a:pPr>
            <a:r>
              <a:rPr lang="en-GB" sz="1200" dirty="0">
                <a:solidFill>
                  <a:schemeClr val="bg1"/>
                </a:solidFill>
                <a:latin typeface="Montserrat" panose="020B0604020202020204" charset="0"/>
              </a:rPr>
              <a:t>Our front end experts </a:t>
            </a:r>
            <a:r>
              <a:rPr lang="en-US" sz="1200" dirty="0">
                <a:solidFill>
                  <a:schemeClr val="bg1"/>
                </a:solidFill>
                <a:uFill>
                  <a:noFill/>
                </a:uFill>
                <a:latin typeface="Montserrat" panose="020B0604020202020204" charset="0"/>
                <a:ea typeface="Montserrat"/>
                <a:cs typeface="Montserrat"/>
                <a:sym typeface="Montserrat"/>
              </a:rPr>
              <a:t>Raissa Padua and </a:t>
            </a:r>
            <a:r>
              <a:rPr lang="en-GB" sz="1200" dirty="0">
                <a:solidFill>
                  <a:schemeClr val="bg1"/>
                </a:solidFill>
                <a:uFill>
                  <a:noFill/>
                </a:uFill>
                <a:latin typeface="Montserrat" panose="020B0604020202020204" charset="0"/>
                <a:ea typeface="Montserrat"/>
                <a:cs typeface="Montserrat"/>
                <a:sym typeface="Montserrat"/>
              </a:rPr>
              <a:t>Eli Kleinworm</a:t>
            </a:r>
            <a:r>
              <a:rPr lang="en-GB" sz="1200" dirty="0">
                <a:solidFill>
                  <a:schemeClr val="bg1"/>
                </a:solidFill>
                <a:latin typeface="Montserrat" panose="020B0604020202020204" charset="0"/>
              </a:rPr>
              <a:t>  worked towards creating a seamless interface for all users to easily jump in and get started. After signing up through the initial sign up page, the user is then presented with the freedom to navigate and modify the app.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chemeClr val="accent5"/>
                </a:solidFill>
              </a:rPr>
              <a:t>Front End - Log In</a:t>
            </a:r>
          </a:p>
        </p:txBody>
      </p:sp>
      <p:sp>
        <p:nvSpPr>
          <p:cNvPr id="546" name="Google Shape;546;p29"/>
          <p:cNvSpPr txBox="1">
            <a:spLocks noGrp="1"/>
          </p:cNvSpPr>
          <p:nvPr>
            <p:ph type="title"/>
          </p:nvPr>
        </p:nvSpPr>
        <p:spPr>
          <a:xfrm>
            <a:off x="434700" y="1650206"/>
            <a:ext cx="2844900" cy="2307432"/>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GB" sz="1100" dirty="0"/>
              <a:t>As a user you are initially presented with a log in page. Here you are prompted to enter your email and password. Located below the log in button are links to reset your email or password if you forgot either one. You may also  Sign up as a user.</a:t>
            </a:r>
            <a:endParaRPr sz="1100" dirty="0"/>
          </a:p>
        </p:txBody>
      </p:sp>
      <p:sp>
        <p:nvSpPr>
          <p:cNvPr id="547" name="Google Shape;547;p29"/>
          <p:cNvSpPr txBox="1">
            <a:spLocks noGrp="1"/>
          </p:cNvSpPr>
          <p:nvPr>
            <p:ph type="body" idx="1"/>
          </p:nvPr>
        </p:nvSpPr>
        <p:spPr>
          <a:xfrm>
            <a:off x="5874275" y="1700213"/>
            <a:ext cx="2844900" cy="2021937"/>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latin typeface="Montserrat" panose="020B0604020202020204" charset="0"/>
              </a:rPr>
              <a:t>To log in enter your full email and password into their respective email and password box. Then click the Log In button.  Click the link below the log in button to reset your password should the need present itself. To sign up as a new user, click the second link below the log in button.</a:t>
            </a:r>
            <a:endParaRPr dirty="0">
              <a:latin typeface="Montserrat" panose="020B0604020202020204" charset="0"/>
            </a:endParaRPr>
          </a:p>
        </p:txBody>
      </p:sp>
      <p:grpSp>
        <p:nvGrpSpPr>
          <p:cNvPr id="548" name="Google Shape;548;p29"/>
          <p:cNvGrpSpPr/>
          <p:nvPr/>
        </p:nvGrpSpPr>
        <p:grpSpPr>
          <a:xfrm>
            <a:off x="3735320" y="1260228"/>
            <a:ext cx="1662185" cy="3094768"/>
            <a:chOff x="3983627" y="1676395"/>
            <a:chExt cx="1449538" cy="2881914"/>
          </a:xfrm>
        </p:grpSpPr>
        <p:sp>
          <p:nvSpPr>
            <p:cNvPr id="549" name="Google Shape;549;p29"/>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8B50415-2C98-4303-831B-0CAFB72FB2B9}"/>
              </a:ext>
            </a:extLst>
          </p:cNvPr>
          <p:cNvPicPr>
            <a:picLocks noChangeAspect="1"/>
          </p:cNvPicPr>
          <p:nvPr/>
        </p:nvPicPr>
        <p:blipFill>
          <a:blip r:embed="rId3"/>
          <a:stretch>
            <a:fillRect/>
          </a:stretch>
        </p:blipFill>
        <p:spPr>
          <a:xfrm>
            <a:off x="3753053" y="1353208"/>
            <a:ext cx="1641427" cy="25683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A67E-AE73-4FD0-90DC-788A09C39002}"/>
              </a:ext>
            </a:extLst>
          </p:cNvPr>
          <p:cNvSpPr>
            <a:spLocks noGrp="1"/>
          </p:cNvSpPr>
          <p:nvPr>
            <p:ph type="title"/>
          </p:nvPr>
        </p:nvSpPr>
        <p:spPr>
          <a:xfrm>
            <a:off x="481572" y="1924850"/>
            <a:ext cx="2484828" cy="1797300"/>
          </a:xfrm>
        </p:spPr>
        <p:txBody>
          <a:bodyPr/>
          <a:lstStyle/>
          <a:p>
            <a:pPr algn="just"/>
            <a:r>
              <a:rPr lang="en-US" sz="1100" dirty="0">
                <a:latin typeface="Montserrat" panose="020B0604020202020204" charset="0"/>
              </a:rPr>
              <a:t>On this page you are free to reset your password whenever you want. To accomplish this you’ll need your registered email address and new password.</a:t>
            </a:r>
          </a:p>
        </p:txBody>
      </p:sp>
      <p:sp>
        <p:nvSpPr>
          <p:cNvPr id="4" name="Title 3">
            <a:extLst>
              <a:ext uri="{FF2B5EF4-FFF2-40B4-BE49-F238E27FC236}">
                <a16:creationId xmlns:a16="http://schemas.microsoft.com/office/drawing/2014/main" id="{8AEAF9F7-BB0D-4C8C-9CDB-25CDCF51E310}"/>
              </a:ext>
            </a:extLst>
          </p:cNvPr>
          <p:cNvSpPr>
            <a:spLocks noGrp="1"/>
          </p:cNvSpPr>
          <p:nvPr>
            <p:ph type="title" idx="2"/>
          </p:nvPr>
        </p:nvSpPr>
        <p:spPr>
          <a:xfrm>
            <a:off x="1297500" y="459490"/>
            <a:ext cx="4649644" cy="510900"/>
          </a:xfrm>
        </p:spPr>
        <p:txBody>
          <a:bodyPr/>
          <a:lstStyle/>
          <a:p>
            <a:r>
              <a:rPr lang="en-US" sz="2400" dirty="0">
                <a:solidFill>
                  <a:schemeClr val="accent5"/>
                </a:solidFill>
              </a:rPr>
              <a:t>Front End - Forgot Password</a:t>
            </a:r>
          </a:p>
        </p:txBody>
      </p:sp>
      <p:pic>
        <p:nvPicPr>
          <p:cNvPr id="5" name="Picture 4">
            <a:extLst>
              <a:ext uri="{FF2B5EF4-FFF2-40B4-BE49-F238E27FC236}">
                <a16:creationId xmlns:a16="http://schemas.microsoft.com/office/drawing/2014/main" id="{CD934953-1B7D-4849-9B21-3CE71A932F2F}"/>
              </a:ext>
            </a:extLst>
          </p:cNvPr>
          <p:cNvPicPr>
            <a:picLocks noChangeAspect="1"/>
          </p:cNvPicPr>
          <p:nvPr/>
        </p:nvPicPr>
        <p:blipFill>
          <a:blip r:embed="rId2"/>
          <a:stretch>
            <a:fillRect/>
          </a:stretch>
        </p:blipFill>
        <p:spPr>
          <a:xfrm>
            <a:off x="3742872" y="1189313"/>
            <a:ext cx="1658256" cy="3090940"/>
          </a:xfrm>
          <a:prstGeom prst="rect">
            <a:avLst/>
          </a:prstGeom>
        </p:spPr>
      </p:pic>
      <p:sp>
        <p:nvSpPr>
          <p:cNvPr id="6" name="TextBox 5">
            <a:extLst>
              <a:ext uri="{FF2B5EF4-FFF2-40B4-BE49-F238E27FC236}">
                <a16:creationId xmlns:a16="http://schemas.microsoft.com/office/drawing/2014/main" id="{120FC98C-84B2-48BA-9BB7-B42B4E655F0E}"/>
              </a:ext>
            </a:extLst>
          </p:cNvPr>
          <p:cNvSpPr txBox="1"/>
          <p:nvPr/>
        </p:nvSpPr>
        <p:spPr>
          <a:xfrm>
            <a:off x="6065684" y="1924850"/>
            <a:ext cx="2596744" cy="938719"/>
          </a:xfrm>
          <a:prstGeom prst="rect">
            <a:avLst/>
          </a:prstGeom>
          <a:noFill/>
        </p:spPr>
        <p:txBody>
          <a:bodyPr wrap="square" rtlCol="0">
            <a:spAutoFit/>
          </a:bodyPr>
          <a:lstStyle/>
          <a:p>
            <a:pPr algn="just"/>
            <a:r>
              <a:rPr lang="en-US" sz="1100" dirty="0">
                <a:latin typeface="Montserrat" panose="020B0604020202020204" charset="0"/>
              </a:rPr>
              <a:t>To begin resetting your password, enter your registered email and password in their respective text boxes. Then click the reset password button below.</a:t>
            </a:r>
          </a:p>
        </p:txBody>
      </p:sp>
      <p:pic>
        <p:nvPicPr>
          <p:cNvPr id="11" name="Picture 10">
            <a:extLst>
              <a:ext uri="{FF2B5EF4-FFF2-40B4-BE49-F238E27FC236}">
                <a16:creationId xmlns:a16="http://schemas.microsoft.com/office/drawing/2014/main" id="{C052B2A0-F489-4178-A29E-EB17795B9C7E}"/>
              </a:ext>
            </a:extLst>
          </p:cNvPr>
          <p:cNvPicPr>
            <a:picLocks noChangeAspect="1"/>
          </p:cNvPicPr>
          <p:nvPr/>
        </p:nvPicPr>
        <p:blipFill>
          <a:blip r:embed="rId3"/>
          <a:stretch>
            <a:fillRect/>
          </a:stretch>
        </p:blipFill>
        <p:spPr>
          <a:xfrm>
            <a:off x="3742872" y="1281600"/>
            <a:ext cx="1658256" cy="2557511"/>
          </a:xfrm>
          <a:prstGeom prst="rect">
            <a:avLst/>
          </a:prstGeom>
        </p:spPr>
      </p:pic>
      <p:pic>
        <p:nvPicPr>
          <p:cNvPr id="15" name="Picture 14">
            <a:extLst>
              <a:ext uri="{FF2B5EF4-FFF2-40B4-BE49-F238E27FC236}">
                <a16:creationId xmlns:a16="http://schemas.microsoft.com/office/drawing/2014/main" id="{9ECF60DE-77CE-4955-AC91-AC61AE8AFBD2}"/>
              </a:ext>
            </a:extLst>
          </p:cNvPr>
          <p:cNvPicPr>
            <a:picLocks noChangeAspect="1"/>
          </p:cNvPicPr>
          <p:nvPr/>
        </p:nvPicPr>
        <p:blipFill>
          <a:blip r:embed="rId4"/>
          <a:stretch>
            <a:fillRect/>
          </a:stretch>
        </p:blipFill>
        <p:spPr>
          <a:xfrm>
            <a:off x="3742872" y="2041809"/>
            <a:ext cx="1658256" cy="1797301"/>
          </a:xfrm>
          <a:prstGeom prst="rect">
            <a:avLst/>
          </a:prstGeom>
        </p:spPr>
      </p:pic>
    </p:spTree>
    <p:extLst>
      <p:ext uri="{BB962C8B-B14F-4D97-AF65-F5344CB8AC3E}">
        <p14:creationId xmlns:p14="http://schemas.microsoft.com/office/powerpoint/2010/main" val="85475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9745-6CB8-41EF-AC67-25B8C8824878}"/>
              </a:ext>
            </a:extLst>
          </p:cNvPr>
          <p:cNvSpPr>
            <a:spLocks noGrp="1"/>
          </p:cNvSpPr>
          <p:nvPr>
            <p:ph type="title"/>
          </p:nvPr>
        </p:nvSpPr>
        <p:spPr>
          <a:xfrm>
            <a:off x="317870" y="1924850"/>
            <a:ext cx="3030130" cy="1797300"/>
          </a:xfrm>
        </p:spPr>
        <p:txBody>
          <a:bodyPr/>
          <a:lstStyle/>
          <a:p>
            <a:pPr algn="just"/>
            <a:r>
              <a:rPr lang="en-US" sz="1100" dirty="0"/>
              <a:t>Here on the sign up page </a:t>
            </a:r>
            <a:r>
              <a:rPr lang="en-US" sz="1100" dirty="0" err="1"/>
              <a:t>GroceryBuddy</a:t>
            </a:r>
            <a:r>
              <a:rPr lang="en-US" sz="1100" dirty="0"/>
              <a:t> allows you to sign up for your personal account on the app. This will allow all your changes and modifications be yours and YOURS ONLY once you begin your </a:t>
            </a:r>
            <a:r>
              <a:rPr lang="en-US" sz="1100" dirty="0" err="1"/>
              <a:t>GroceryBuddy</a:t>
            </a:r>
            <a:r>
              <a:rPr lang="en-US" sz="1100" dirty="0"/>
              <a:t> journey.</a:t>
            </a:r>
          </a:p>
        </p:txBody>
      </p:sp>
      <p:sp>
        <p:nvSpPr>
          <p:cNvPr id="3" name="Text Placeholder 2">
            <a:extLst>
              <a:ext uri="{FF2B5EF4-FFF2-40B4-BE49-F238E27FC236}">
                <a16:creationId xmlns:a16="http://schemas.microsoft.com/office/drawing/2014/main" id="{97372F42-1320-4C1A-8016-5DA32ECC6BDD}"/>
              </a:ext>
            </a:extLst>
          </p:cNvPr>
          <p:cNvSpPr>
            <a:spLocks noGrp="1"/>
          </p:cNvSpPr>
          <p:nvPr>
            <p:ph type="body" idx="1"/>
          </p:nvPr>
        </p:nvSpPr>
        <p:spPr>
          <a:xfrm>
            <a:off x="5993606" y="1924850"/>
            <a:ext cx="2762565" cy="1797300"/>
          </a:xfrm>
        </p:spPr>
        <p:txBody>
          <a:bodyPr/>
          <a:lstStyle/>
          <a:p>
            <a:pPr marL="158750" indent="0" algn="just">
              <a:buNone/>
            </a:pPr>
            <a:r>
              <a:rPr lang="en-US" dirty="0">
                <a:latin typeface="Montserrat" panose="020B0604020202020204" charset="0"/>
              </a:rPr>
              <a:t>As you can see in the image  to the left, to sign up you will need to fill out the form with the information it prompts you to enter into each text box. The information you will need is your first name, last name, email address and password.</a:t>
            </a:r>
          </a:p>
        </p:txBody>
      </p:sp>
      <p:sp>
        <p:nvSpPr>
          <p:cNvPr id="4" name="Title 3">
            <a:extLst>
              <a:ext uri="{FF2B5EF4-FFF2-40B4-BE49-F238E27FC236}">
                <a16:creationId xmlns:a16="http://schemas.microsoft.com/office/drawing/2014/main" id="{104B582D-5ED7-4514-B7F3-8E30ABC213A9}"/>
              </a:ext>
            </a:extLst>
          </p:cNvPr>
          <p:cNvSpPr>
            <a:spLocks noGrp="1"/>
          </p:cNvSpPr>
          <p:nvPr>
            <p:ph type="title" idx="2"/>
          </p:nvPr>
        </p:nvSpPr>
        <p:spPr>
          <a:xfrm>
            <a:off x="1297500" y="459490"/>
            <a:ext cx="3274500" cy="510900"/>
          </a:xfrm>
        </p:spPr>
        <p:txBody>
          <a:bodyPr/>
          <a:lstStyle/>
          <a:p>
            <a:r>
              <a:rPr lang="en-US" sz="2400" dirty="0">
                <a:solidFill>
                  <a:schemeClr val="accent5"/>
                </a:solidFill>
              </a:rPr>
              <a:t>Front End - Sign Up</a:t>
            </a:r>
          </a:p>
        </p:txBody>
      </p:sp>
      <p:pic>
        <p:nvPicPr>
          <p:cNvPr id="5" name="Picture 4">
            <a:extLst>
              <a:ext uri="{FF2B5EF4-FFF2-40B4-BE49-F238E27FC236}">
                <a16:creationId xmlns:a16="http://schemas.microsoft.com/office/drawing/2014/main" id="{C9BB63DE-DA87-4471-96F0-7048E7B71148}"/>
              </a:ext>
            </a:extLst>
          </p:cNvPr>
          <p:cNvPicPr>
            <a:picLocks noChangeAspect="1"/>
          </p:cNvPicPr>
          <p:nvPr/>
        </p:nvPicPr>
        <p:blipFill>
          <a:blip r:embed="rId2"/>
          <a:stretch>
            <a:fillRect/>
          </a:stretch>
        </p:blipFill>
        <p:spPr>
          <a:xfrm>
            <a:off x="3742872" y="1278030"/>
            <a:ext cx="1658256" cy="3090940"/>
          </a:xfrm>
          <a:prstGeom prst="rect">
            <a:avLst/>
          </a:prstGeom>
        </p:spPr>
      </p:pic>
      <p:pic>
        <p:nvPicPr>
          <p:cNvPr id="9" name="Picture 8">
            <a:extLst>
              <a:ext uri="{FF2B5EF4-FFF2-40B4-BE49-F238E27FC236}">
                <a16:creationId xmlns:a16="http://schemas.microsoft.com/office/drawing/2014/main" id="{A3636557-24A1-4D66-83E5-1C394AFE48E5}"/>
              </a:ext>
            </a:extLst>
          </p:cNvPr>
          <p:cNvPicPr>
            <a:picLocks noChangeAspect="1"/>
          </p:cNvPicPr>
          <p:nvPr/>
        </p:nvPicPr>
        <p:blipFill>
          <a:blip r:embed="rId3"/>
          <a:stretch>
            <a:fillRect/>
          </a:stretch>
        </p:blipFill>
        <p:spPr>
          <a:xfrm>
            <a:off x="3772236" y="1425600"/>
            <a:ext cx="1599528" cy="2575239"/>
          </a:xfrm>
          <a:prstGeom prst="rect">
            <a:avLst/>
          </a:prstGeom>
        </p:spPr>
      </p:pic>
    </p:spTree>
    <p:extLst>
      <p:ext uri="{BB962C8B-B14F-4D97-AF65-F5344CB8AC3E}">
        <p14:creationId xmlns:p14="http://schemas.microsoft.com/office/powerpoint/2010/main" val="2988114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4EC2-B5CD-4FC5-8D8C-CEEDC2789A46}"/>
              </a:ext>
            </a:extLst>
          </p:cNvPr>
          <p:cNvSpPr>
            <a:spLocks noGrp="1"/>
          </p:cNvSpPr>
          <p:nvPr>
            <p:ph type="title"/>
          </p:nvPr>
        </p:nvSpPr>
        <p:spPr>
          <a:xfrm>
            <a:off x="702850" y="1518224"/>
            <a:ext cx="3462828" cy="1757775"/>
          </a:xfrm>
        </p:spPr>
        <p:txBody>
          <a:bodyPr/>
          <a:lstStyle/>
          <a:p>
            <a:pPr algn="just"/>
            <a:r>
              <a:rPr lang="en-US" sz="1100" dirty="0"/>
              <a:t>This home screen is your base of operations for your </a:t>
            </a:r>
            <a:r>
              <a:rPr lang="en-US" sz="1100" dirty="0" err="1"/>
              <a:t>GroceryBuddy</a:t>
            </a:r>
            <a:r>
              <a:rPr lang="en-US" sz="1100" dirty="0"/>
              <a:t> experience. Displayed across the middle to bottom portion of the screen, are the 7 days of the week in calendar format. Each day displays a list with a  max of 10 items you are free to add or remove. Items are found by searching them in the item look up bar located to the top left of the screen. You can log out at any time at the top right through the Profile menu.</a:t>
            </a:r>
          </a:p>
        </p:txBody>
      </p:sp>
      <p:sp>
        <p:nvSpPr>
          <p:cNvPr id="3" name="Title 2">
            <a:extLst>
              <a:ext uri="{FF2B5EF4-FFF2-40B4-BE49-F238E27FC236}">
                <a16:creationId xmlns:a16="http://schemas.microsoft.com/office/drawing/2014/main" id="{8C51D96F-DEFC-40C8-9CD3-A7B2F7CAC36D}"/>
              </a:ext>
            </a:extLst>
          </p:cNvPr>
          <p:cNvSpPr>
            <a:spLocks noGrp="1"/>
          </p:cNvSpPr>
          <p:nvPr>
            <p:ph type="title" idx="2"/>
          </p:nvPr>
        </p:nvSpPr>
        <p:spPr>
          <a:xfrm>
            <a:off x="1297500" y="459490"/>
            <a:ext cx="4210500" cy="510900"/>
          </a:xfrm>
        </p:spPr>
        <p:txBody>
          <a:bodyPr/>
          <a:lstStyle/>
          <a:p>
            <a:r>
              <a:rPr lang="en-US" sz="2400" dirty="0">
                <a:solidFill>
                  <a:schemeClr val="accent5"/>
                </a:solidFill>
              </a:rPr>
              <a:t>Front End – Home Screen </a:t>
            </a:r>
          </a:p>
        </p:txBody>
      </p:sp>
      <p:pic>
        <p:nvPicPr>
          <p:cNvPr id="5" name="Picture 4">
            <a:extLst>
              <a:ext uri="{FF2B5EF4-FFF2-40B4-BE49-F238E27FC236}">
                <a16:creationId xmlns:a16="http://schemas.microsoft.com/office/drawing/2014/main" id="{F323D8C4-0493-4CD9-B1AC-75FC03BDFC3C}"/>
              </a:ext>
            </a:extLst>
          </p:cNvPr>
          <p:cNvPicPr>
            <a:picLocks noChangeAspect="1"/>
          </p:cNvPicPr>
          <p:nvPr/>
        </p:nvPicPr>
        <p:blipFill>
          <a:blip r:embed="rId2"/>
          <a:stretch>
            <a:fillRect/>
          </a:stretch>
        </p:blipFill>
        <p:spPr>
          <a:xfrm>
            <a:off x="4863786" y="1708619"/>
            <a:ext cx="3462828" cy="2676376"/>
          </a:xfrm>
          <a:prstGeom prst="rect">
            <a:avLst/>
          </a:prstGeom>
        </p:spPr>
      </p:pic>
      <p:pic>
        <p:nvPicPr>
          <p:cNvPr id="6" name="Picture 5">
            <a:extLst>
              <a:ext uri="{FF2B5EF4-FFF2-40B4-BE49-F238E27FC236}">
                <a16:creationId xmlns:a16="http://schemas.microsoft.com/office/drawing/2014/main" id="{D8254917-DD7F-4095-9E04-513B7D20882C}"/>
              </a:ext>
            </a:extLst>
          </p:cNvPr>
          <p:cNvPicPr>
            <a:picLocks noChangeAspect="1"/>
          </p:cNvPicPr>
          <p:nvPr/>
        </p:nvPicPr>
        <p:blipFill>
          <a:blip r:embed="rId3"/>
          <a:stretch>
            <a:fillRect/>
          </a:stretch>
        </p:blipFill>
        <p:spPr>
          <a:xfrm>
            <a:off x="4863786" y="1906226"/>
            <a:ext cx="3462828" cy="1618249"/>
          </a:xfrm>
          <a:prstGeom prst="rect">
            <a:avLst/>
          </a:prstGeom>
        </p:spPr>
      </p:pic>
    </p:spTree>
    <p:extLst>
      <p:ext uri="{BB962C8B-B14F-4D97-AF65-F5344CB8AC3E}">
        <p14:creationId xmlns:p14="http://schemas.microsoft.com/office/powerpoint/2010/main" val="357166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0"/>
          <p:cNvSpPr txBox="1">
            <a:spLocks noGrp="1"/>
          </p:cNvSpPr>
          <p:nvPr>
            <p:ph type="title" idx="2"/>
          </p:nvPr>
        </p:nvSpPr>
        <p:spPr>
          <a:xfrm>
            <a:off x="1297500" y="459490"/>
            <a:ext cx="3356686" cy="510900"/>
          </a:xfrm>
          <a:prstGeom prst="rect">
            <a:avLst/>
          </a:prstGeom>
        </p:spPr>
        <p:txBody>
          <a:bodyPr spcFirstLastPara="1" wrap="square" lIns="91425" tIns="91425" rIns="91425" bIns="91425" anchor="t" anchorCtr="0">
            <a:noAutofit/>
          </a:bodyPr>
          <a:lstStyle/>
          <a:p>
            <a:r>
              <a:rPr lang="en-US" sz="2400" dirty="0">
                <a:solidFill>
                  <a:schemeClr val="accent5"/>
                </a:solidFill>
              </a:rPr>
              <a:t>Front End - Sign Out</a:t>
            </a:r>
          </a:p>
        </p:txBody>
      </p:sp>
      <p:sp>
        <p:nvSpPr>
          <p:cNvPr id="559" name="Google Shape;559;p30"/>
          <p:cNvSpPr txBox="1">
            <a:spLocks noGrp="1"/>
          </p:cNvSpPr>
          <p:nvPr>
            <p:ph type="title"/>
          </p:nvPr>
        </p:nvSpPr>
        <p:spPr>
          <a:xfrm>
            <a:off x="702850" y="1708619"/>
            <a:ext cx="3264350" cy="1470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GB" sz="1100" dirty="0"/>
              <a:t>Once logged in the </a:t>
            </a:r>
            <a:r>
              <a:rPr lang="en-GB" sz="1100" dirty="0" err="1"/>
              <a:t>GroceryBuddy</a:t>
            </a:r>
            <a:r>
              <a:rPr lang="en-GB" sz="1100" dirty="0"/>
              <a:t> app you can easily log out at anytime. Click the Profile button at the top right of the home screen  to see the sign out option. Click sign out to log out of your account to the log in screen.</a:t>
            </a:r>
            <a:endParaRPr sz="1100" dirty="0"/>
          </a:p>
        </p:txBody>
      </p:sp>
      <p:sp>
        <p:nvSpPr>
          <p:cNvPr id="566" name="Google Shape;566;p30"/>
          <p:cNvSpPr/>
          <p:nvPr/>
        </p:nvSpPr>
        <p:spPr>
          <a:xfrm rot="5400000" flipH="1">
            <a:off x="1514540" y="2726524"/>
            <a:ext cx="1470900" cy="298325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648;p35">
            <a:extLst>
              <a:ext uri="{FF2B5EF4-FFF2-40B4-BE49-F238E27FC236}">
                <a16:creationId xmlns:a16="http://schemas.microsoft.com/office/drawing/2014/main" id="{6E6CC706-A10C-4C04-BBD7-A7F03D2D7E46}"/>
              </a:ext>
            </a:extLst>
          </p:cNvPr>
          <p:cNvGrpSpPr/>
          <p:nvPr/>
        </p:nvGrpSpPr>
        <p:grpSpPr>
          <a:xfrm rot="16200000">
            <a:off x="5702519" y="1141146"/>
            <a:ext cx="2115815" cy="3361448"/>
            <a:chOff x="-5144606" y="890490"/>
            <a:chExt cx="2115815" cy="3361448"/>
          </a:xfrm>
        </p:grpSpPr>
        <p:sp>
          <p:nvSpPr>
            <p:cNvPr id="17" name="Google Shape;649;p35">
              <a:extLst>
                <a:ext uri="{FF2B5EF4-FFF2-40B4-BE49-F238E27FC236}">
                  <a16:creationId xmlns:a16="http://schemas.microsoft.com/office/drawing/2014/main" id="{BB8B0323-712C-41BD-9D39-FBAD3E021746}"/>
                </a:ext>
              </a:extLst>
            </p:cNvPr>
            <p:cNvSpPr/>
            <p:nvPr/>
          </p:nvSpPr>
          <p:spPr>
            <a:xfrm rot="10800000">
              <a:off x="-4844756" y="3132037"/>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0;p35">
              <a:extLst>
                <a:ext uri="{FF2B5EF4-FFF2-40B4-BE49-F238E27FC236}">
                  <a16:creationId xmlns:a16="http://schemas.microsoft.com/office/drawing/2014/main" id="{4BABA252-639E-47B3-B1D6-BF7186DDD007}"/>
                </a:ext>
              </a:extLst>
            </p:cNvPr>
            <p:cNvSpPr/>
            <p:nvPr/>
          </p:nvSpPr>
          <p:spPr>
            <a:xfrm rot="5400000">
              <a:off x="-4709156" y="3323872"/>
              <a:ext cx="623700" cy="894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1;p35">
              <a:extLst>
                <a:ext uri="{FF2B5EF4-FFF2-40B4-BE49-F238E27FC236}">
                  <a16:creationId xmlns:a16="http://schemas.microsoft.com/office/drawing/2014/main" id="{09CAB082-002B-4D84-A83D-8FFCD1A5E8D3}"/>
                </a:ext>
              </a:extLst>
            </p:cNvPr>
            <p:cNvSpPr/>
            <p:nvPr/>
          </p:nvSpPr>
          <p:spPr>
            <a:xfrm>
              <a:off x="-4844756" y="890490"/>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2;p35">
              <a:extLst>
                <a:ext uri="{FF2B5EF4-FFF2-40B4-BE49-F238E27FC236}">
                  <a16:creationId xmlns:a16="http://schemas.microsoft.com/office/drawing/2014/main" id="{5B01B314-1716-4DF2-9FA6-A07697F36608}"/>
                </a:ext>
              </a:extLst>
            </p:cNvPr>
            <p:cNvSpPr/>
            <p:nvPr/>
          </p:nvSpPr>
          <p:spPr>
            <a:xfrm>
              <a:off x="-5144606" y="1591975"/>
              <a:ext cx="2002800" cy="2215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3;p35">
              <a:extLst>
                <a:ext uri="{FF2B5EF4-FFF2-40B4-BE49-F238E27FC236}">
                  <a16:creationId xmlns:a16="http://schemas.microsoft.com/office/drawing/2014/main" id="{635A7836-AD0E-42C2-B47C-F273D730DA99}"/>
                </a:ext>
              </a:extLst>
            </p:cNvPr>
            <p:cNvSpPr/>
            <p:nvPr/>
          </p:nvSpPr>
          <p:spPr>
            <a:xfrm>
              <a:off x="-3257390" y="2509293"/>
              <a:ext cx="228600" cy="2289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4;p35">
              <a:extLst>
                <a:ext uri="{FF2B5EF4-FFF2-40B4-BE49-F238E27FC236}">
                  <a16:creationId xmlns:a16="http://schemas.microsoft.com/office/drawing/2014/main" id="{9F28F19B-97B3-4938-BADB-07DD27D99ECD}"/>
                </a:ext>
              </a:extLst>
            </p:cNvPr>
            <p:cNvSpPr/>
            <p:nvPr/>
          </p:nvSpPr>
          <p:spPr>
            <a:xfrm>
              <a:off x="-5144606" y="1493958"/>
              <a:ext cx="2002800" cy="22782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77B344B7-CF3F-4AD5-9D11-3F59EC2006A3}"/>
              </a:ext>
            </a:extLst>
          </p:cNvPr>
          <p:cNvPicPr>
            <a:picLocks noChangeAspect="1"/>
          </p:cNvPicPr>
          <p:nvPr/>
        </p:nvPicPr>
        <p:blipFill>
          <a:blip r:embed="rId3"/>
          <a:stretch>
            <a:fillRect/>
          </a:stretch>
        </p:blipFill>
        <p:spPr>
          <a:xfrm>
            <a:off x="5683171" y="1876976"/>
            <a:ext cx="2278200" cy="20028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TotalTime>
  <Words>792</Words>
  <Application>Microsoft Office PowerPoint</Application>
  <PresentationFormat>On-screen Show (16:9)</PresentationFormat>
  <Paragraphs>54</Paragraphs>
  <Slides>19</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Montserrat</vt:lpstr>
      <vt:lpstr>Lato</vt:lpstr>
      <vt:lpstr>Arial</vt:lpstr>
      <vt:lpstr>Average</vt:lpstr>
      <vt:lpstr>Focus</vt:lpstr>
      <vt:lpstr>PowerPoint Presentation</vt:lpstr>
      <vt:lpstr>Presentation Order</vt:lpstr>
      <vt:lpstr>Overview/Proposal</vt:lpstr>
      <vt:lpstr>Front End</vt:lpstr>
      <vt:lpstr>Front End - Log In</vt:lpstr>
      <vt:lpstr>On this page you are free to reset your password whenever you want. To accomplish this you’ll need your registered email address and new password.</vt:lpstr>
      <vt:lpstr>Here on the sign up page GroceryBuddy allows you to sign up for your personal account on the app. This will allow all your changes and modifications be yours and YOURS ONLY once you begin your GroceryBuddy journey.</vt:lpstr>
      <vt:lpstr>This home screen is your base of operations for your GroceryBuddy experience. Displayed across the middle to bottom portion of the screen, are the 7 days of the week in calendar format. Each day displays a list with a  max of 10 items you are free to add or remove. Items are found by searching them in the item look up bar located to the top left of the screen. You can log out at any time at the top right through the Profile menu.</vt:lpstr>
      <vt:lpstr>Front End - Sign Out</vt:lpstr>
      <vt:lpstr>Comments on the process of coding the front end.(design decisions, bootstrap)</vt:lpstr>
      <vt:lpstr>Back End</vt:lpstr>
      <vt:lpstr>Comments on the process of coding the back end.(database, sql, server, php, etc.)</vt:lpstr>
      <vt:lpstr>Quality Assurance (QA)</vt:lpstr>
      <vt:lpstr>QA - Use Case</vt:lpstr>
      <vt:lpstr>Closing</vt:lpstr>
      <vt:lpstr>Spotlight on tablet</vt:lpstr>
      <vt:lpstr>Spotlight on wearables</vt:lpstr>
      <vt:lpstr>Spotlight on wearables</vt:lpstr>
      <vt:lpstr>Spotlight on wearables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Buddy By Group 1</dc:title>
  <cp:lastModifiedBy>Romaine Ewan</cp:lastModifiedBy>
  <cp:revision>43</cp:revision>
  <dcterms:modified xsi:type="dcterms:W3CDTF">2018-12-16T04:56:10Z</dcterms:modified>
</cp:coreProperties>
</file>